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65" r:id="rId5"/>
    <p:sldId id="328" r:id="rId6"/>
    <p:sldId id="271" r:id="rId7"/>
    <p:sldId id="284" r:id="rId8"/>
    <p:sldId id="276" r:id="rId9"/>
    <p:sldId id="267" r:id="rId10"/>
    <p:sldId id="364" r:id="rId11"/>
    <p:sldId id="464" r:id="rId12"/>
    <p:sldId id="272" r:id="rId13"/>
    <p:sldId id="427" r:id="rId14"/>
    <p:sldId id="292" r:id="rId15"/>
    <p:sldId id="442" r:id="rId16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  <a:srgbClr val="BFBFBF"/>
    <a:srgbClr val="008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9" autoAdjust="0"/>
    <p:restoredTop sz="94280" autoAdjust="0"/>
  </p:normalViewPr>
  <p:slideViewPr>
    <p:cSldViewPr snapToGrid="0">
      <p:cViewPr varScale="1">
        <p:scale>
          <a:sx n="69" d="100"/>
          <a:sy n="6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217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5.4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62732544"/>
        <c:axId val="362734336"/>
      </c:barChart>
      <c:catAx>
        <c:axId val="362732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734336"/>
        <c:crosses val="autoZero"/>
        <c:auto val="1"/>
        <c:lblAlgn val="ctr"/>
        <c:lblOffset val="100"/>
        <c:noMultiLvlLbl val="0"/>
      </c:catAx>
      <c:valAx>
        <c:axId val="3627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73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2b71bb9-00d1-4bd4-b900-f3f3e19191f6}"/>
      </c:ext>
    </c:extLst>
  </c:chart>
  <c:spPr>
    <a:noFill/>
    <a:ln>
      <a:noFill/>
    </a:ln>
    <a:effectLst/>
  </c:spPr>
  <c:txPr>
    <a:bodyPr/>
    <a:lstStyle/>
    <a:p>
      <a:pPr>
        <a:defRPr lang="zh-CN">
          <a:latin typeface="思源黑体" panose="020B0400000000000000" pitchFamily="34" charset="-122"/>
          <a:ea typeface="思源黑体" panose="020B0400000000000000" pitchFamily="34" charset="-122"/>
          <a:cs typeface="+mn-ea"/>
          <a:sym typeface="思源黑体" panose="020B0400000000000000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62881024"/>
        <c:axId val="362882560"/>
      </c:barChart>
      <c:catAx>
        <c:axId val="362881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882560"/>
        <c:crosses val="autoZero"/>
        <c:auto val="1"/>
        <c:lblAlgn val="ctr"/>
        <c:lblOffset val="100"/>
        <c:noMultiLvlLbl val="0"/>
      </c:catAx>
      <c:valAx>
        <c:axId val="36288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88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3273cf2-209b-4565-b52e-9ecbf90ecb6d}"/>
      </c:ext>
    </c:extLst>
  </c:chart>
  <c:spPr>
    <a:noFill/>
    <a:ln>
      <a:noFill/>
    </a:ln>
    <a:effectLst/>
  </c:spPr>
  <c:txPr>
    <a:bodyPr/>
    <a:lstStyle/>
    <a:p>
      <a:pPr>
        <a:defRPr lang="zh-CN">
          <a:latin typeface="思源黑体" panose="020B0400000000000000" pitchFamily="34" charset="-122"/>
          <a:ea typeface="思源黑体" panose="020B0400000000000000" pitchFamily="34" charset="-122"/>
          <a:cs typeface="+mn-ea"/>
          <a:sym typeface="思源黑体" panose="020B0400000000000000" pitchFamily="34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FD61C334-2E8A-4DA5-87AD-6CC619D2FE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63DA95B3-9CEE-4F85-AF61-6ADE01B73D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A95B3-9CEE-4F85-AF61-6ADE01B73D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807720" y="229235"/>
            <a:ext cx="1858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B</a:t>
            </a:r>
            <a:r>
              <a:rPr lang="zh-CN" altLang="en-US" sz="28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usiness</a:t>
            </a:r>
            <a:endParaRPr lang="zh-CN" altLang="en-US" sz="28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776855" y="304510"/>
            <a:ext cx="413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dirty="0">
              <a:ea typeface="Calibri" panose="020F0502020204030204" charset="0"/>
              <a:cs typeface="+mn-lt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305300" y="585696"/>
            <a:ext cx="75057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10516870" y="229235"/>
            <a:ext cx="2598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313568" y="56926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8" name="组合 7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12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9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4" name="Freeform 13"/>
          <p:cNvSpPr/>
          <p:nvPr userDrawn="1"/>
        </p:nvSpPr>
        <p:spPr bwMode="auto">
          <a:xfrm flipH="1" flipV="1">
            <a:off x="292939" y="19427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question_350135"/>
          <p:cNvSpPr>
            <a:spLocks noChangeAspect="1"/>
          </p:cNvSpPr>
          <p:nvPr userDrawn="1"/>
        </p:nvSpPr>
        <p:spPr bwMode="auto">
          <a:xfrm>
            <a:off x="405964" y="311920"/>
            <a:ext cx="339624" cy="364192"/>
          </a:xfrm>
          <a:custGeom>
            <a:avLst/>
            <a:gdLst>
              <a:gd name="connsiteX0" fmla="*/ 227616 w 565201"/>
              <a:gd name="connsiteY0" fmla="*/ 340831 h 606087"/>
              <a:gd name="connsiteX1" fmla="*/ 252878 w 565201"/>
              <a:gd name="connsiteY1" fmla="*/ 340831 h 606087"/>
              <a:gd name="connsiteX2" fmla="*/ 252878 w 565201"/>
              <a:gd name="connsiteY2" fmla="*/ 366093 h 606087"/>
              <a:gd name="connsiteX3" fmla="*/ 227616 w 565201"/>
              <a:gd name="connsiteY3" fmla="*/ 366093 h 606087"/>
              <a:gd name="connsiteX4" fmla="*/ 225519 w 565201"/>
              <a:gd name="connsiteY4" fmla="*/ 126290 h 606087"/>
              <a:gd name="connsiteX5" fmla="*/ 288623 w 565201"/>
              <a:gd name="connsiteY5" fmla="*/ 142058 h 606087"/>
              <a:gd name="connsiteX6" fmla="*/ 316176 w 565201"/>
              <a:gd name="connsiteY6" fmla="*/ 200229 h 606087"/>
              <a:gd name="connsiteX7" fmla="*/ 283035 w 565201"/>
              <a:gd name="connsiteY7" fmla="*/ 262726 h 606087"/>
              <a:gd name="connsiteX8" fmla="*/ 253169 w 565201"/>
              <a:gd name="connsiteY8" fmla="*/ 317051 h 606087"/>
              <a:gd name="connsiteX9" fmla="*/ 227831 w 565201"/>
              <a:gd name="connsiteY9" fmla="*/ 317051 h 606087"/>
              <a:gd name="connsiteX10" fmla="*/ 268776 w 565201"/>
              <a:gd name="connsiteY10" fmla="*/ 241862 h 606087"/>
              <a:gd name="connsiteX11" fmla="*/ 290838 w 565201"/>
              <a:gd name="connsiteY11" fmla="*/ 200229 h 606087"/>
              <a:gd name="connsiteX12" fmla="*/ 272534 w 565201"/>
              <a:gd name="connsiteY12" fmla="*/ 161481 h 606087"/>
              <a:gd name="connsiteX13" fmla="*/ 230336 w 565201"/>
              <a:gd name="connsiteY13" fmla="*/ 151000 h 606087"/>
              <a:gd name="connsiteX14" fmla="*/ 191222 w 565201"/>
              <a:gd name="connsiteY14" fmla="*/ 190037 h 606087"/>
              <a:gd name="connsiteX15" fmla="*/ 166366 w 565201"/>
              <a:gd name="connsiteY15" fmla="*/ 185230 h 606087"/>
              <a:gd name="connsiteX16" fmla="*/ 225519 w 565201"/>
              <a:gd name="connsiteY16" fmla="*/ 126290 h 606087"/>
              <a:gd name="connsiteX17" fmla="*/ 240245 w 565201"/>
              <a:gd name="connsiteY17" fmla="*/ 88384 h 606087"/>
              <a:gd name="connsiteX18" fmla="*/ 131990 w 565201"/>
              <a:gd name="connsiteY18" fmla="*/ 133874 h 606087"/>
              <a:gd name="connsiteX19" fmla="*/ 88554 w 565201"/>
              <a:gd name="connsiteY19" fmla="*/ 239857 h 606087"/>
              <a:gd name="connsiteX20" fmla="*/ 131990 w 565201"/>
              <a:gd name="connsiteY20" fmla="*/ 345937 h 606087"/>
              <a:gd name="connsiteX21" fmla="*/ 240245 w 565201"/>
              <a:gd name="connsiteY21" fmla="*/ 391427 h 606087"/>
              <a:gd name="connsiteX22" fmla="*/ 348499 w 565201"/>
              <a:gd name="connsiteY22" fmla="*/ 345937 h 606087"/>
              <a:gd name="connsiteX23" fmla="*/ 392032 w 565201"/>
              <a:gd name="connsiteY23" fmla="*/ 239857 h 606087"/>
              <a:gd name="connsiteX24" fmla="*/ 348499 w 565201"/>
              <a:gd name="connsiteY24" fmla="*/ 133874 h 606087"/>
              <a:gd name="connsiteX25" fmla="*/ 240245 w 565201"/>
              <a:gd name="connsiteY25" fmla="*/ 88384 h 606087"/>
              <a:gd name="connsiteX26" fmla="*/ 243423 w 565201"/>
              <a:gd name="connsiteY26" fmla="*/ 0 h 606087"/>
              <a:gd name="connsiteX27" fmla="*/ 486418 w 565201"/>
              <a:gd name="connsiteY27" fmla="*/ 236972 h 606087"/>
              <a:gd name="connsiteX28" fmla="*/ 565201 w 565201"/>
              <a:gd name="connsiteY28" fmla="*/ 378732 h 606087"/>
              <a:gd name="connsiteX29" fmla="*/ 493160 w 565201"/>
              <a:gd name="connsiteY29" fmla="*/ 378732 h 606087"/>
              <a:gd name="connsiteX30" fmla="*/ 493160 w 565201"/>
              <a:gd name="connsiteY30" fmla="*/ 492410 h 606087"/>
              <a:gd name="connsiteX31" fmla="*/ 392032 w 565201"/>
              <a:gd name="connsiteY31" fmla="*/ 492410 h 606087"/>
              <a:gd name="connsiteX32" fmla="*/ 392032 w 565201"/>
              <a:gd name="connsiteY32" fmla="*/ 606087 h 606087"/>
              <a:gd name="connsiteX33" fmla="*/ 110416 w 565201"/>
              <a:gd name="connsiteY33" fmla="*/ 606087 h 606087"/>
              <a:gd name="connsiteX34" fmla="*/ 110416 w 565201"/>
              <a:gd name="connsiteY34" fmla="*/ 593392 h 606087"/>
              <a:gd name="connsiteX35" fmla="*/ 100689 w 565201"/>
              <a:gd name="connsiteY35" fmla="*/ 510971 h 606087"/>
              <a:gd name="connsiteX36" fmla="*/ 51185 w 565201"/>
              <a:gd name="connsiteY36" fmla="*/ 406815 h 606087"/>
              <a:gd name="connsiteX37" fmla="*/ 428 w 565201"/>
              <a:gd name="connsiteY37" fmla="*/ 238992 h 606087"/>
              <a:gd name="connsiteX38" fmla="*/ 243423 w 565201"/>
              <a:gd name="connsiteY38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5201" h="606087">
                <a:moveTo>
                  <a:pt x="227616" y="340831"/>
                </a:moveTo>
                <a:lnTo>
                  <a:pt x="252878" y="340831"/>
                </a:lnTo>
                <a:lnTo>
                  <a:pt x="252878" y="366093"/>
                </a:lnTo>
                <a:lnTo>
                  <a:pt x="227616" y="366093"/>
                </a:lnTo>
                <a:close/>
                <a:moveTo>
                  <a:pt x="225519" y="126290"/>
                </a:moveTo>
                <a:cubicBezTo>
                  <a:pt x="248063" y="121867"/>
                  <a:pt x="271088" y="127636"/>
                  <a:pt x="288623" y="142058"/>
                </a:cubicBezTo>
                <a:cubicBezTo>
                  <a:pt x="306157" y="156385"/>
                  <a:pt x="316176" y="177634"/>
                  <a:pt x="316176" y="200229"/>
                </a:cubicBezTo>
                <a:cubicBezTo>
                  <a:pt x="316176" y="225324"/>
                  <a:pt x="303748" y="248592"/>
                  <a:pt x="283035" y="262726"/>
                </a:cubicBezTo>
                <a:cubicBezTo>
                  <a:pt x="264345" y="275418"/>
                  <a:pt x="253169" y="295706"/>
                  <a:pt x="253169" y="317051"/>
                </a:cubicBezTo>
                <a:lnTo>
                  <a:pt x="227831" y="317051"/>
                </a:lnTo>
                <a:cubicBezTo>
                  <a:pt x="227831" y="287341"/>
                  <a:pt x="243150" y="259265"/>
                  <a:pt x="268776" y="241862"/>
                </a:cubicBezTo>
                <a:cubicBezTo>
                  <a:pt x="282649" y="232439"/>
                  <a:pt x="290838" y="216959"/>
                  <a:pt x="290838" y="200229"/>
                </a:cubicBezTo>
                <a:cubicBezTo>
                  <a:pt x="290838" y="185230"/>
                  <a:pt x="284191" y="171096"/>
                  <a:pt x="272534" y="161481"/>
                </a:cubicBezTo>
                <a:cubicBezTo>
                  <a:pt x="260684" y="151770"/>
                  <a:pt x="245751" y="148020"/>
                  <a:pt x="230336" y="151000"/>
                </a:cubicBezTo>
                <a:cubicBezTo>
                  <a:pt x="210683" y="154846"/>
                  <a:pt x="194979" y="170519"/>
                  <a:pt x="191222" y="190037"/>
                </a:cubicBezTo>
                <a:lnTo>
                  <a:pt x="166366" y="185230"/>
                </a:lnTo>
                <a:cubicBezTo>
                  <a:pt x="172146" y="155712"/>
                  <a:pt x="195846" y="131963"/>
                  <a:pt x="225519" y="126290"/>
                </a:cubicBezTo>
                <a:close/>
                <a:moveTo>
                  <a:pt x="240245" y="88384"/>
                </a:moveTo>
                <a:cubicBezTo>
                  <a:pt x="199120" y="88384"/>
                  <a:pt x="160691" y="104541"/>
                  <a:pt x="131990" y="133874"/>
                </a:cubicBezTo>
                <a:cubicBezTo>
                  <a:pt x="103964" y="162245"/>
                  <a:pt x="88554" y="199849"/>
                  <a:pt x="88554" y="239857"/>
                </a:cubicBezTo>
                <a:cubicBezTo>
                  <a:pt x="88554" y="279769"/>
                  <a:pt x="103964" y="317373"/>
                  <a:pt x="131990" y="345937"/>
                </a:cubicBezTo>
                <a:cubicBezTo>
                  <a:pt x="160691" y="375270"/>
                  <a:pt x="199120" y="391427"/>
                  <a:pt x="240245" y="391427"/>
                </a:cubicBezTo>
                <a:cubicBezTo>
                  <a:pt x="281370" y="391427"/>
                  <a:pt x="319798" y="375270"/>
                  <a:pt x="348499" y="345937"/>
                </a:cubicBezTo>
                <a:cubicBezTo>
                  <a:pt x="376526" y="317373"/>
                  <a:pt x="392032" y="279769"/>
                  <a:pt x="392032" y="239857"/>
                </a:cubicBezTo>
                <a:cubicBezTo>
                  <a:pt x="392032" y="199849"/>
                  <a:pt x="376526" y="162245"/>
                  <a:pt x="348499" y="133874"/>
                </a:cubicBezTo>
                <a:cubicBezTo>
                  <a:pt x="319798" y="104541"/>
                  <a:pt x="281370" y="88384"/>
                  <a:pt x="240245" y="88384"/>
                </a:cubicBezTo>
                <a:close/>
                <a:moveTo>
                  <a:pt x="243423" y="0"/>
                </a:moveTo>
                <a:cubicBezTo>
                  <a:pt x="376333" y="0"/>
                  <a:pt x="484684" y="105887"/>
                  <a:pt x="486418" y="236972"/>
                </a:cubicBezTo>
                <a:lnTo>
                  <a:pt x="565201" y="378732"/>
                </a:lnTo>
                <a:lnTo>
                  <a:pt x="493160" y="378732"/>
                </a:lnTo>
                <a:lnTo>
                  <a:pt x="493160" y="492410"/>
                </a:lnTo>
                <a:lnTo>
                  <a:pt x="392032" y="492410"/>
                </a:lnTo>
                <a:lnTo>
                  <a:pt x="392032" y="606087"/>
                </a:lnTo>
                <a:lnTo>
                  <a:pt x="110416" y="606087"/>
                </a:lnTo>
                <a:lnTo>
                  <a:pt x="110416" y="593392"/>
                </a:lnTo>
                <a:cubicBezTo>
                  <a:pt x="110416" y="565502"/>
                  <a:pt x="107142" y="537707"/>
                  <a:pt x="100689" y="510971"/>
                </a:cubicBezTo>
                <a:cubicBezTo>
                  <a:pt x="92406" y="476541"/>
                  <a:pt x="76129" y="442399"/>
                  <a:pt x="51185" y="406815"/>
                </a:cubicBezTo>
                <a:cubicBezTo>
                  <a:pt x="-7084" y="324009"/>
                  <a:pt x="139" y="242454"/>
                  <a:pt x="428" y="238992"/>
                </a:cubicBezTo>
                <a:cubicBezTo>
                  <a:pt x="428" y="107715"/>
                  <a:pt x="109357" y="0"/>
                  <a:pt x="24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矩形 15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514" y="4322084"/>
            <a:ext cx="6406621" cy="511454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514" y="1028700"/>
            <a:ext cx="6406621" cy="3148189"/>
          </a:xfrm>
        </p:spPr>
        <p:txBody>
          <a:bodyPr anchor="b" anchorCtr="0">
            <a:normAutofit/>
          </a:bodyPr>
          <a:lstStyle>
            <a:lvl1pPr algn="ctr">
              <a:defRPr sz="4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147362"/>
            <a:ext cx="640662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443633"/>
            <a:ext cx="640662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rot="8399320" flipV="1">
            <a:off x="180622" y="9223"/>
            <a:ext cx="1105380" cy="1062897"/>
            <a:chOff x="114815" y="171247"/>
            <a:chExt cx="819285" cy="7877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15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12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1520825" y="280670"/>
            <a:ext cx="1898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Business</a:t>
            </a:r>
            <a:endParaRPr lang="en-US" altLang="zh-CN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61814" y="391225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018249" y="637486"/>
            <a:ext cx="683087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608945" y="293370"/>
            <a:ext cx="1240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53093" y="62105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question_350135"/>
          <p:cNvSpPr>
            <a:spLocks noChangeAspect="1"/>
          </p:cNvSpPr>
          <p:nvPr userDrawn="1"/>
        </p:nvSpPr>
        <p:spPr bwMode="auto">
          <a:xfrm>
            <a:off x="1118913" y="363710"/>
            <a:ext cx="339624" cy="364192"/>
          </a:xfrm>
          <a:custGeom>
            <a:avLst/>
            <a:gdLst>
              <a:gd name="connsiteX0" fmla="*/ 227616 w 565201"/>
              <a:gd name="connsiteY0" fmla="*/ 340831 h 606087"/>
              <a:gd name="connsiteX1" fmla="*/ 252878 w 565201"/>
              <a:gd name="connsiteY1" fmla="*/ 340831 h 606087"/>
              <a:gd name="connsiteX2" fmla="*/ 252878 w 565201"/>
              <a:gd name="connsiteY2" fmla="*/ 366093 h 606087"/>
              <a:gd name="connsiteX3" fmla="*/ 227616 w 565201"/>
              <a:gd name="connsiteY3" fmla="*/ 366093 h 606087"/>
              <a:gd name="connsiteX4" fmla="*/ 225519 w 565201"/>
              <a:gd name="connsiteY4" fmla="*/ 126290 h 606087"/>
              <a:gd name="connsiteX5" fmla="*/ 288623 w 565201"/>
              <a:gd name="connsiteY5" fmla="*/ 142058 h 606087"/>
              <a:gd name="connsiteX6" fmla="*/ 316176 w 565201"/>
              <a:gd name="connsiteY6" fmla="*/ 200229 h 606087"/>
              <a:gd name="connsiteX7" fmla="*/ 283035 w 565201"/>
              <a:gd name="connsiteY7" fmla="*/ 262726 h 606087"/>
              <a:gd name="connsiteX8" fmla="*/ 253169 w 565201"/>
              <a:gd name="connsiteY8" fmla="*/ 317051 h 606087"/>
              <a:gd name="connsiteX9" fmla="*/ 227831 w 565201"/>
              <a:gd name="connsiteY9" fmla="*/ 317051 h 606087"/>
              <a:gd name="connsiteX10" fmla="*/ 268776 w 565201"/>
              <a:gd name="connsiteY10" fmla="*/ 241862 h 606087"/>
              <a:gd name="connsiteX11" fmla="*/ 290838 w 565201"/>
              <a:gd name="connsiteY11" fmla="*/ 200229 h 606087"/>
              <a:gd name="connsiteX12" fmla="*/ 272534 w 565201"/>
              <a:gd name="connsiteY12" fmla="*/ 161481 h 606087"/>
              <a:gd name="connsiteX13" fmla="*/ 230336 w 565201"/>
              <a:gd name="connsiteY13" fmla="*/ 151000 h 606087"/>
              <a:gd name="connsiteX14" fmla="*/ 191222 w 565201"/>
              <a:gd name="connsiteY14" fmla="*/ 190037 h 606087"/>
              <a:gd name="connsiteX15" fmla="*/ 166366 w 565201"/>
              <a:gd name="connsiteY15" fmla="*/ 185230 h 606087"/>
              <a:gd name="connsiteX16" fmla="*/ 225519 w 565201"/>
              <a:gd name="connsiteY16" fmla="*/ 126290 h 606087"/>
              <a:gd name="connsiteX17" fmla="*/ 240245 w 565201"/>
              <a:gd name="connsiteY17" fmla="*/ 88384 h 606087"/>
              <a:gd name="connsiteX18" fmla="*/ 131990 w 565201"/>
              <a:gd name="connsiteY18" fmla="*/ 133874 h 606087"/>
              <a:gd name="connsiteX19" fmla="*/ 88554 w 565201"/>
              <a:gd name="connsiteY19" fmla="*/ 239857 h 606087"/>
              <a:gd name="connsiteX20" fmla="*/ 131990 w 565201"/>
              <a:gd name="connsiteY20" fmla="*/ 345937 h 606087"/>
              <a:gd name="connsiteX21" fmla="*/ 240245 w 565201"/>
              <a:gd name="connsiteY21" fmla="*/ 391427 h 606087"/>
              <a:gd name="connsiteX22" fmla="*/ 348499 w 565201"/>
              <a:gd name="connsiteY22" fmla="*/ 345937 h 606087"/>
              <a:gd name="connsiteX23" fmla="*/ 392032 w 565201"/>
              <a:gd name="connsiteY23" fmla="*/ 239857 h 606087"/>
              <a:gd name="connsiteX24" fmla="*/ 348499 w 565201"/>
              <a:gd name="connsiteY24" fmla="*/ 133874 h 606087"/>
              <a:gd name="connsiteX25" fmla="*/ 240245 w 565201"/>
              <a:gd name="connsiteY25" fmla="*/ 88384 h 606087"/>
              <a:gd name="connsiteX26" fmla="*/ 243423 w 565201"/>
              <a:gd name="connsiteY26" fmla="*/ 0 h 606087"/>
              <a:gd name="connsiteX27" fmla="*/ 486418 w 565201"/>
              <a:gd name="connsiteY27" fmla="*/ 236972 h 606087"/>
              <a:gd name="connsiteX28" fmla="*/ 565201 w 565201"/>
              <a:gd name="connsiteY28" fmla="*/ 378732 h 606087"/>
              <a:gd name="connsiteX29" fmla="*/ 493160 w 565201"/>
              <a:gd name="connsiteY29" fmla="*/ 378732 h 606087"/>
              <a:gd name="connsiteX30" fmla="*/ 493160 w 565201"/>
              <a:gd name="connsiteY30" fmla="*/ 492410 h 606087"/>
              <a:gd name="connsiteX31" fmla="*/ 392032 w 565201"/>
              <a:gd name="connsiteY31" fmla="*/ 492410 h 606087"/>
              <a:gd name="connsiteX32" fmla="*/ 392032 w 565201"/>
              <a:gd name="connsiteY32" fmla="*/ 606087 h 606087"/>
              <a:gd name="connsiteX33" fmla="*/ 110416 w 565201"/>
              <a:gd name="connsiteY33" fmla="*/ 606087 h 606087"/>
              <a:gd name="connsiteX34" fmla="*/ 110416 w 565201"/>
              <a:gd name="connsiteY34" fmla="*/ 593392 h 606087"/>
              <a:gd name="connsiteX35" fmla="*/ 100689 w 565201"/>
              <a:gd name="connsiteY35" fmla="*/ 510971 h 606087"/>
              <a:gd name="connsiteX36" fmla="*/ 51185 w 565201"/>
              <a:gd name="connsiteY36" fmla="*/ 406815 h 606087"/>
              <a:gd name="connsiteX37" fmla="*/ 428 w 565201"/>
              <a:gd name="connsiteY37" fmla="*/ 238992 h 606087"/>
              <a:gd name="connsiteX38" fmla="*/ 243423 w 565201"/>
              <a:gd name="connsiteY38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5201" h="606087">
                <a:moveTo>
                  <a:pt x="227616" y="340831"/>
                </a:moveTo>
                <a:lnTo>
                  <a:pt x="252878" y="340831"/>
                </a:lnTo>
                <a:lnTo>
                  <a:pt x="252878" y="366093"/>
                </a:lnTo>
                <a:lnTo>
                  <a:pt x="227616" y="366093"/>
                </a:lnTo>
                <a:close/>
                <a:moveTo>
                  <a:pt x="225519" y="126290"/>
                </a:moveTo>
                <a:cubicBezTo>
                  <a:pt x="248063" y="121867"/>
                  <a:pt x="271088" y="127636"/>
                  <a:pt x="288623" y="142058"/>
                </a:cubicBezTo>
                <a:cubicBezTo>
                  <a:pt x="306157" y="156385"/>
                  <a:pt x="316176" y="177634"/>
                  <a:pt x="316176" y="200229"/>
                </a:cubicBezTo>
                <a:cubicBezTo>
                  <a:pt x="316176" y="225324"/>
                  <a:pt x="303748" y="248592"/>
                  <a:pt x="283035" y="262726"/>
                </a:cubicBezTo>
                <a:cubicBezTo>
                  <a:pt x="264345" y="275418"/>
                  <a:pt x="253169" y="295706"/>
                  <a:pt x="253169" y="317051"/>
                </a:cubicBezTo>
                <a:lnTo>
                  <a:pt x="227831" y="317051"/>
                </a:lnTo>
                <a:cubicBezTo>
                  <a:pt x="227831" y="287341"/>
                  <a:pt x="243150" y="259265"/>
                  <a:pt x="268776" y="241862"/>
                </a:cubicBezTo>
                <a:cubicBezTo>
                  <a:pt x="282649" y="232439"/>
                  <a:pt x="290838" y="216959"/>
                  <a:pt x="290838" y="200229"/>
                </a:cubicBezTo>
                <a:cubicBezTo>
                  <a:pt x="290838" y="185230"/>
                  <a:pt x="284191" y="171096"/>
                  <a:pt x="272534" y="161481"/>
                </a:cubicBezTo>
                <a:cubicBezTo>
                  <a:pt x="260684" y="151770"/>
                  <a:pt x="245751" y="148020"/>
                  <a:pt x="230336" y="151000"/>
                </a:cubicBezTo>
                <a:cubicBezTo>
                  <a:pt x="210683" y="154846"/>
                  <a:pt x="194979" y="170519"/>
                  <a:pt x="191222" y="190037"/>
                </a:cubicBezTo>
                <a:lnTo>
                  <a:pt x="166366" y="185230"/>
                </a:lnTo>
                <a:cubicBezTo>
                  <a:pt x="172146" y="155712"/>
                  <a:pt x="195846" y="131963"/>
                  <a:pt x="225519" y="126290"/>
                </a:cubicBezTo>
                <a:close/>
                <a:moveTo>
                  <a:pt x="240245" y="88384"/>
                </a:moveTo>
                <a:cubicBezTo>
                  <a:pt x="199120" y="88384"/>
                  <a:pt x="160691" y="104541"/>
                  <a:pt x="131990" y="133874"/>
                </a:cubicBezTo>
                <a:cubicBezTo>
                  <a:pt x="103964" y="162245"/>
                  <a:pt x="88554" y="199849"/>
                  <a:pt x="88554" y="239857"/>
                </a:cubicBezTo>
                <a:cubicBezTo>
                  <a:pt x="88554" y="279769"/>
                  <a:pt x="103964" y="317373"/>
                  <a:pt x="131990" y="345937"/>
                </a:cubicBezTo>
                <a:cubicBezTo>
                  <a:pt x="160691" y="375270"/>
                  <a:pt x="199120" y="391427"/>
                  <a:pt x="240245" y="391427"/>
                </a:cubicBezTo>
                <a:cubicBezTo>
                  <a:pt x="281370" y="391427"/>
                  <a:pt x="319798" y="375270"/>
                  <a:pt x="348499" y="345937"/>
                </a:cubicBezTo>
                <a:cubicBezTo>
                  <a:pt x="376526" y="317373"/>
                  <a:pt x="392032" y="279769"/>
                  <a:pt x="392032" y="239857"/>
                </a:cubicBezTo>
                <a:cubicBezTo>
                  <a:pt x="392032" y="199849"/>
                  <a:pt x="376526" y="162245"/>
                  <a:pt x="348499" y="133874"/>
                </a:cubicBezTo>
                <a:cubicBezTo>
                  <a:pt x="319798" y="104541"/>
                  <a:pt x="281370" y="88384"/>
                  <a:pt x="240245" y="88384"/>
                </a:cubicBezTo>
                <a:close/>
                <a:moveTo>
                  <a:pt x="243423" y="0"/>
                </a:moveTo>
                <a:cubicBezTo>
                  <a:pt x="376333" y="0"/>
                  <a:pt x="484684" y="105887"/>
                  <a:pt x="486418" y="236972"/>
                </a:cubicBezTo>
                <a:lnTo>
                  <a:pt x="565201" y="378732"/>
                </a:lnTo>
                <a:lnTo>
                  <a:pt x="493160" y="378732"/>
                </a:lnTo>
                <a:lnTo>
                  <a:pt x="493160" y="492410"/>
                </a:lnTo>
                <a:lnTo>
                  <a:pt x="392032" y="492410"/>
                </a:lnTo>
                <a:lnTo>
                  <a:pt x="392032" y="606087"/>
                </a:lnTo>
                <a:lnTo>
                  <a:pt x="110416" y="606087"/>
                </a:lnTo>
                <a:lnTo>
                  <a:pt x="110416" y="593392"/>
                </a:lnTo>
                <a:cubicBezTo>
                  <a:pt x="110416" y="565502"/>
                  <a:pt x="107142" y="537707"/>
                  <a:pt x="100689" y="510971"/>
                </a:cubicBezTo>
                <a:cubicBezTo>
                  <a:pt x="92406" y="476541"/>
                  <a:pt x="76129" y="442399"/>
                  <a:pt x="51185" y="406815"/>
                </a:cubicBezTo>
                <a:cubicBezTo>
                  <a:pt x="-7084" y="324009"/>
                  <a:pt x="139" y="242454"/>
                  <a:pt x="428" y="238992"/>
                </a:cubicBezTo>
                <a:cubicBezTo>
                  <a:pt x="428" y="107715"/>
                  <a:pt x="109357" y="0"/>
                  <a:pt x="24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 rot="8399320" flipV="1">
            <a:off x="151227" y="4869"/>
            <a:ext cx="1105380" cy="1062897"/>
            <a:chOff x="114815" y="171247"/>
            <a:chExt cx="819285" cy="787796"/>
          </a:xfrm>
        </p:grpSpPr>
        <p:grpSp>
          <p:nvGrpSpPr>
            <p:cNvPr id="32" name="组合 31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36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33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579954" y="313136"/>
            <a:ext cx="15434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D</a:t>
            </a:r>
            <a:r>
              <a:rPr lang="zh-CN" altLang="en-US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ecision</a:t>
            </a:r>
            <a:endParaRPr lang="zh-CN" altLang="en-US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38954" y="466790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448300" y="633095"/>
            <a:ext cx="6400800" cy="44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9837557" y="295979"/>
            <a:ext cx="2529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63253" y="61597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bitcoin-mobile-phone-secure-shield_37132"/>
          <p:cNvSpPr>
            <a:spLocks noChangeAspect="1"/>
          </p:cNvSpPr>
          <p:nvPr/>
        </p:nvSpPr>
        <p:spPr bwMode="auto">
          <a:xfrm>
            <a:off x="1139194" y="356554"/>
            <a:ext cx="295403" cy="359528"/>
          </a:xfrm>
          <a:custGeom>
            <a:avLst/>
            <a:gdLst>
              <a:gd name="T0" fmla="*/ 294 w 370"/>
              <a:gd name="T1" fmla="*/ 100 h 451"/>
              <a:gd name="T2" fmla="*/ 250 w 370"/>
              <a:gd name="T3" fmla="*/ 0 h 451"/>
              <a:gd name="T4" fmla="*/ 0 w 370"/>
              <a:gd name="T5" fmla="*/ 46 h 451"/>
              <a:gd name="T6" fmla="*/ 45 w 370"/>
              <a:gd name="T7" fmla="*/ 451 h 451"/>
              <a:gd name="T8" fmla="*/ 294 w 370"/>
              <a:gd name="T9" fmla="*/ 405 h 451"/>
              <a:gd name="T10" fmla="*/ 353 w 370"/>
              <a:gd name="T11" fmla="*/ 121 h 451"/>
              <a:gd name="T12" fmla="*/ 182 w 370"/>
              <a:gd name="T13" fmla="*/ 17 h 451"/>
              <a:gd name="T14" fmla="*/ 182 w 370"/>
              <a:gd name="T15" fmla="*/ 31 h 451"/>
              <a:gd name="T16" fmla="*/ 107 w 370"/>
              <a:gd name="T17" fmla="*/ 24 h 451"/>
              <a:gd name="T18" fmla="*/ 147 w 370"/>
              <a:gd name="T19" fmla="*/ 441 h 451"/>
              <a:gd name="T20" fmla="*/ 147 w 370"/>
              <a:gd name="T21" fmla="*/ 401 h 451"/>
              <a:gd name="T22" fmla="*/ 147 w 370"/>
              <a:gd name="T23" fmla="*/ 441 h 451"/>
              <a:gd name="T24" fmla="*/ 27 w 370"/>
              <a:gd name="T25" fmla="*/ 388 h 451"/>
              <a:gd name="T26" fmla="*/ 27 w 370"/>
              <a:gd name="T27" fmla="*/ 45 h 451"/>
              <a:gd name="T28" fmla="*/ 268 w 370"/>
              <a:gd name="T29" fmla="*/ 46 h 451"/>
              <a:gd name="T30" fmla="*/ 220 w 370"/>
              <a:gd name="T31" fmla="*/ 65 h 451"/>
              <a:gd name="T32" fmla="*/ 87 w 370"/>
              <a:gd name="T33" fmla="*/ 121 h 451"/>
              <a:gd name="T34" fmla="*/ 220 w 370"/>
              <a:gd name="T35" fmla="*/ 369 h 451"/>
              <a:gd name="T36" fmla="*/ 268 w 370"/>
              <a:gd name="T37" fmla="*/ 388 h 451"/>
              <a:gd name="T38" fmla="*/ 220 w 370"/>
              <a:gd name="T39" fmla="*/ 353 h 451"/>
              <a:gd name="T40" fmla="*/ 101 w 370"/>
              <a:gd name="T41" fmla="*/ 137 h 451"/>
              <a:gd name="T42" fmla="*/ 105 w 370"/>
              <a:gd name="T43" fmla="*/ 131 h 451"/>
              <a:gd name="T44" fmla="*/ 220 w 370"/>
              <a:gd name="T45" fmla="*/ 82 h 451"/>
              <a:gd name="T46" fmla="*/ 335 w 370"/>
              <a:gd name="T47" fmla="*/ 131 h 451"/>
              <a:gd name="T48" fmla="*/ 339 w 370"/>
              <a:gd name="T49" fmla="*/ 137 h 451"/>
              <a:gd name="T50" fmla="*/ 220 w 370"/>
              <a:gd name="T51" fmla="*/ 97 h 451"/>
              <a:gd name="T52" fmla="*/ 220 w 370"/>
              <a:gd name="T53" fmla="*/ 338 h 451"/>
              <a:gd name="T54" fmla="*/ 220 w 370"/>
              <a:gd name="T55" fmla="*/ 97 h 451"/>
              <a:gd name="T56" fmla="*/ 149 w 370"/>
              <a:gd name="T57" fmla="*/ 212 h 451"/>
              <a:gd name="T58" fmla="*/ 291 w 370"/>
              <a:gd name="T59" fmla="*/ 212 h 451"/>
              <a:gd name="T60" fmla="*/ 245 w 370"/>
              <a:gd name="T61" fmla="*/ 213 h 451"/>
              <a:gd name="T62" fmla="*/ 245 w 370"/>
              <a:gd name="T63" fmla="*/ 206 h 451"/>
              <a:gd name="T64" fmla="*/ 250 w 370"/>
              <a:gd name="T65" fmla="*/ 195 h 451"/>
              <a:gd name="T66" fmla="*/ 240 w 370"/>
              <a:gd name="T67" fmla="*/ 180 h 451"/>
              <a:gd name="T68" fmla="*/ 235 w 370"/>
              <a:gd name="T69" fmla="*/ 167 h 451"/>
              <a:gd name="T70" fmla="*/ 224 w 370"/>
              <a:gd name="T71" fmla="*/ 178 h 451"/>
              <a:gd name="T72" fmla="*/ 216 w 370"/>
              <a:gd name="T73" fmla="*/ 167 h 451"/>
              <a:gd name="T74" fmla="*/ 205 w 370"/>
              <a:gd name="T75" fmla="*/ 178 h 451"/>
              <a:gd name="T76" fmla="*/ 187 w 370"/>
              <a:gd name="T77" fmla="*/ 188 h 451"/>
              <a:gd name="T78" fmla="*/ 193 w 370"/>
              <a:gd name="T79" fmla="*/ 188 h 451"/>
              <a:gd name="T80" fmla="*/ 195 w 370"/>
              <a:gd name="T81" fmla="*/ 193 h 451"/>
              <a:gd name="T82" fmla="*/ 195 w 370"/>
              <a:gd name="T83" fmla="*/ 235 h 451"/>
              <a:gd name="T84" fmla="*/ 190 w 370"/>
              <a:gd name="T85" fmla="*/ 237 h 451"/>
              <a:gd name="T86" fmla="*/ 187 w 370"/>
              <a:gd name="T87" fmla="*/ 246 h 451"/>
              <a:gd name="T88" fmla="*/ 205 w 370"/>
              <a:gd name="T89" fmla="*/ 258 h 451"/>
              <a:gd name="T90" fmla="*/ 216 w 370"/>
              <a:gd name="T91" fmla="*/ 246 h 451"/>
              <a:gd name="T92" fmla="*/ 224 w 370"/>
              <a:gd name="T93" fmla="*/ 246 h 451"/>
              <a:gd name="T94" fmla="*/ 235 w 370"/>
              <a:gd name="T95" fmla="*/ 258 h 451"/>
              <a:gd name="T96" fmla="*/ 240 w 370"/>
              <a:gd name="T97" fmla="*/ 244 h 451"/>
              <a:gd name="T98" fmla="*/ 253 w 370"/>
              <a:gd name="T99" fmla="*/ 227 h 451"/>
              <a:gd name="T100" fmla="*/ 245 w 370"/>
              <a:gd name="T101" fmla="*/ 213 h 451"/>
              <a:gd name="T102" fmla="*/ 219 w 370"/>
              <a:gd name="T103" fmla="*/ 189 h 451"/>
              <a:gd name="T104" fmla="*/ 232 w 370"/>
              <a:gd name="T105" fmla="*/ 193 h 451"/>
              <a:gd name="T106" fmla="*/ 232 w 370"/>
              <a:gd name="T107" fmla="*/ 202 h 451"/>
              <a:gd name="T108" fmla="*/ 220 w 370"/>
              <a:gd name="T109" fmla="*/ 206 h 451"/>
              <a:gd name="T110" fmla="*/ 212 w 370"/>
              <a:gd name="T111" fmla="*/ 189 h 451"/>
              <a:gd name="T112" fmla="*/ 228 w 370"/>
              <a:gd name="T113" fmla="*/ 235 h 451"/>
              <a:gd name="T114" fmla="*/ 216 w 370"/>
              <a:gd name="T115" fmla="*/ 235 h 451"/>
              <a:gd name="T116" fmla="*/ 212 w 370"/>
              <a:gd name="T117" fmla="*/ 234 h 451"/>
              <a:gd name="T118" fmla="*/ 212 w 370"/>
              <a:gd name="T119" fmla="*/ 216 h 451"/>
              <a:gd name="T120" fmla="*/ 229 w 370"/>
              <a:gd name="T121" fmla="*/ 217 h 451"/>
              <a:gd name="T122" fmla="*/ 235 w 370"/>
              <a:gd name="T123" fmla="*/ 22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0" h="451">
                <a:moveTo>
                  <a:pt x="353" y="121"/>
                </a:moveTo>
                <a:cubicBezTo>
                  <a:pt x="332" y="114"/>
                  <a:pt x="312" y="107"/>
                  <a:pt x="294" y="100"/>
                </a:cubicBezTo>
                <a:lnTo>
                  <a:pt x="294" y="46"/>
                </a:lnTo>
                <a:cubicBezTo>
                  <a:pt x="294" y="21"/>
                  <a:pt x="275" y="0"/>
                  <a:pt x="250" y="0"/>
                </a:cubicBezTo>
                <a:lnTo>
                  <a:pt x="45" y="0"/>
                </a:lnTo>
                <a:cubicBezTo>
                  <a:pt x="20" y="0"/>
                  <a:pt x="0" y="21"/>
                  <a:pt x="0" y="46"/>
                </a:cubicBezTo>
                <a:lnTo>
                  <a:pt x="0" y="405"/>
                </a:lnTo>
                <a:cubicBezTo>
                  <a:pt x="0" y="430"/>
                  <a:pt x="20" y="451"/>
                  <a:pt x="45" y="451"/>
                </a:cubicBezTo>
                <a:lnTo>
                  <a:pt x="250" y="451"/>
                </a:lnTo>
                <a:cubicBezTo>
                  <a:pt x="274" y="451"/>
                  <a:pt x="294" y="430"/>
                  <a:pt x="294" y="405"/>
                </a:cubicBezTo>
                <a:lnTo>
                  <a:pt x="294" y="315"/>
                </a:lnTo>
                <a:cubicBezTo>
                  <a:pt x="370" y="231"/>
                  <a:pt x="353" y="121"/>
                  <a:pt x="353" y="121"/>
                </a:cubicBezTo>
                <a:close/>
                <a:moveTo>
                  <a:pt x="113" y="17"/>
                </a:moveTo>
                <a:lnTo>
                  <a:pt x="182" y="17"/>
                </a:lnTo>
                <a:cubicBezTo>
                  <a:pt x="185" y="17"/>
                  <a:pt x="188" y="20"/>
                  <a:pt x="188" y="24"/>
                </a:cubicBezTo>
                <a:cubicBezTo>
                  <a:pt x="188" y="28"/>
                  <a:pt x="185" y="31"/>
                  <a:pt x="182" y="31"/>
                </a:cubicBezTo>
                <a:lnTo>
                  <a:pt x="113" y="31"/>
                </a:lnTo>
                <a:cubicBezTo>
                  <a:pt x="110" y="31"/>
                  <a:pt x="107" y="28"/>
                  <a:pt x="107" y="24"/>
                </a:cubicBezTo>
                <a:cubicBezTo>
                  <a:pt x="107" y="20"/>
                  <a:pt x="110" y="17"/>
                  <a:pt x="113" y="17"/>
                </a:cubicBezTo>
                <a:close/>
                <a:moveTo>
                  <a:pt x="147" y="441"/>
                </a:moveTo>
                <a:cubicBezTo>
                  <a:pt x="136" y="441"/>
                  <a:pt x="127" y="432"/>
                  <a:pt x="127" y="421"/>
                </a:cubicBezTo>
                <a:cubicBezTo>
                  <a:pt x="127" y="410"/>
                  <a:pt x="136" y="401"/>
                  <a:pt x="147" y="401"/>
                </a:cubicBezTo>
                <a:cubicBezTo>
                  <a:pt x="158" y="401"/>
                  <a:pt x="167" y="410"/>
                  <a:pt x="167" y="421"/>
                </a:cubicBezTo>
                <a:cubicBezTo>
                  <a:pt x="167" y="432"/>
                  <a:pt x="158" y="441"/>
                  <a:pt x="147" y="441"/>
                </a:cubicBezTo>
                <a:close/>
                <a:moveTo>
                  <a:pt x="268" y="388"/>
                </a:moveTo>
                <a:lnTo>
                  <a:pt x="27" y="388"/>
                </a:lnTo>
                <a:lnTo>
                  <a:pt x="27" y="46"/>
                </a:lnTo>
                <a:cubicBezTo>
                  <a:pt x="27" y="46"/>
                  <a:pt x="27" y="45"/>
                  <a:pt x="27" y="45"/>
                </a:cubicBezTo>
                <a:lnTo>
                  <a:pt x="268" y="45"/>
                </a:lnTo>
                <a:cubicBezTo>
                  <a:pt x="268" y="45"/>
                  <a:pt x="268" y="46"/>
                  <a:pt x="268" y="46"/>
                </a:cubicBezTo>
                <a:lnTo>
                  <a:pt x="268" y="88"/>
                </a:lnTo>
                <a:cubicBezTo>
                  <a:pt x="238" y="75"/>
                  <a:pt x="220" y="65"/>
                  <a:pt x="220" y="65"/>
                </a:cubicBezTo>
                <a:lnTo>
                  <a:pt x="220" y="65"/>
                </a:lnTo>
                <a:cubicBezTo>
                  <a:pt x="220" y="65"/>
                  <a:pt x="163" y="97"/>
                  <a:pt x="87" y="121"/>
                </a:cubicBezTo>
                <a:cubicBezTo>
                  <a:pt x="87" y="121"/>
                  <a:pt x="60" y="292"/>
                  <a:pt x="219" y="369"/>
                </a:cubicBezTo>
                <a:lnTo>
                  <a:pt x="220" y="369"/>
                </a:lnTo>
                <a:cubicBezTo>
                  <a:pt x="238" y="361"/>
                  <a:pt x="254" y="350"/>
                  <a:pt x="268" y="340"/>
                </a:cubicBezTo>
                <a:lnTo>
                  <a:pt x="268" y="388"/>
                </a:lnTo>
                <a:close/>
                <a:moveTo>
                  <a:pt x="223" y="351"/>
                </a:moveTo>
                <a:lnTo>
                  <a:pt x="220" y="353"/>
                </a:lnTo>
                <a:lnTo>
                  <a:pt x="217" y="351"/>
                </a:lnTo>
                <a:cubicBezTo>
                  <a:pt x="101" y="290"/>
                  <a:pt x="99" y="172"/>
                  <a:pt x="101" y="137"/>
                </a:cubicBezTo>
                <a:lnTo>
                  <a:pt x="101" y="133"/>
                </a:lnTo>
                <a:lnTo>
                  <a:pt x="105" y="131"/>
                </a:lnTo>
                <a:cubicBezTo>
                  <a:pt x="157" y="114"/>
                  <a:pt x="197" y="94"/>
                  <a:pt x="217" y="83"/>
                </a:cubicBezTo>
                <a:lnTo>
                  <a:pt x="220" y="82"/>
                </a:lnTo>
                <a:lnTo>
                  <a:pt x="223" y="83"/>
                </a:lnTo>
                <a:cubicBezTo>
                  <a:pt x="239" y="92"/>
                  <a:pt x="282" y="113"/>
                  <a:pt x="335" y="131"/>
                </a:cubicBezTo>
                <a:lnTo>
                  <a:pt x="339" y="132"/>
                </a:lnTo>
                <a:lnTo>
                  <a:pt x="339" y="137"/>
                </a:lnTo>
                <a:cubicBezTo>
                  <a:pt x="342" y="172"/>
                  <a:pt x="340" y="289"/>
                  <a:pt x="223" y="351"/>
                </a:cubicBezTo>
                <a:close/>
                <a:moveTo>
                  <a:pt x="220" y="97"/>
                </a:moveTo>
                <a:cubicBezTo>
                  <a:pt x="200" y="108"/>
                  <a:pt x="162" y="126"/>
                  <a:pt x="114" y="142"/>
                </a:cubicBezTo>
                <a:cubicBezTo>
                  <a:pt x="112" y="179"/>
                  <a:pt x="118" y="282"/>
                  <a:pt x="220" y="338"/>
                </a:cubicBezTo>
                <a:cubicBezTo>
                  <a:pt x="323" y="282"/>
                  <a:pt x="328" y="179"/>
                  <a:pt x="326" y="142"/>
                </a:cubicBezTo>
                <a:cubicBezTo>
                  <a:pt x="279" y="126"/>
                  <a:pt x="240" y="107"/>
                  <a:pt x="220" y="97"/>
                </a:cubicBezTo>
                <a:close/>
                <a:moveTo>
                  <a:pt x="220" y="283"/>
                </a:moveTo>
                <a:cubicBezTo>
                  <a:pt x="181" y="283"/>
                  <a:pt x="149" y="251"/>
                  <a:pt x="149" y="212"/>
                </a:cubicBezTo>
                <a:cubicBezTo>
                  <a:pt x="149" y="173"/>
                  <a:pt x="181" y="141"/>
                  <a:pt x="220" y="141"/>
                </a:cubicBezTo>
                <a:cubicBezTo>
                  <a:pt x="259" y="141"/>
                  <a:pt x="291" y="173"/>
                  <a:pt x="291" y="212"/>
                </a:cubicBezTo>
                <a:cubicBezTo>
                  <a:pt x="291" y="251"/>
                  <a:pt x="259" y="283"/>
                  <a:pt x="220" y="283"/>
                </a:cubicBezTo>
                <a:close/>
                <a:moveTo>
                  <a:pt x="245" y="213"/>
                </a:moveTo>
                <a:cubicBezTo>
                  <a:pt x="243" y="212"/>
                  <a:pt x="241" y="211"/>
                  <a:pt x="237" y="210"/>
                </a:cubicBezTo>
                <a:cubicBezTo>
                  <a:pt x="240" y="209"/>
                  <a:pt x="243" y="208"/>
                  <a:pt x="245" y="206"/>
                </a:cubicBezTo>
                <a:cubicBezTo>
                  <a:pt x="246" y="205"/>
                  <a:pt x="248" y="203"/>
                  <a:pt x="249" y="201"/>
                </a:cubicBezTo>
                <a:cubicBezTo>
                  <a:pt x="250" y="199"/>
                  <a:pt x="250" y="197"/>
                  <a:pt x="250" y="195"/>
                </a:cubicBezTo>
                <a:cubicBezTo>
                  <a:pt x="250" y="192"/>
                  <a:pt x="249" y="189"/>
                  <a:pt x="248" y="186"/>
                </a:cubicBezTo>
                <a:cubicBezTo>
                  <a:pt x="246" y="184"/>
                  <a:pt x="243" y="182"/>
                  <a:pt x="240" y="180"/>
                </a:cubicBezTo>
                <a:cubicBezTo>
                  <a:pt x="238" y="180"/>
                  <a:pt x="237" y="179"/>
                  <a:pt x="235" y="179"/>
                </a:cubicBezTo>
                <a:lnTo>
                  <a:pt x="235" y="167"/>
                </a:lnTo>
                <a:lnTo>
                  <a:pt x="224" y="167"/>
                </a:lnTo>
                <a:lnTo>
                  <a:pt x="224" y="178"/>
                </a:lnTo>
                <a:lnTo>
                  <a:pt x="216" y="178"/>
                </a:lnTo>
                <a:lnTo>
                  <a:pt x="216" y="167"/>
                </a:lnTo>
                <a:lnTo>
                  <a:pt x="205" y="167"/>
                </a:lnTo>
                <a:lnTo>
                  <a:pt x="205" y="178"/>
                </a:lnTo>
                <a:lnTo>
                  <a:pt x="187" y="178"/>
                </a:lnTo>
                <a:lnTo>
                  <a:pt x="187" y="188"/>
                </a:lnTo>
                <a:lnTo>
                  <a:pt x="190" y="188"/>
                </a:lnTo>
                <a:cubicBezTo>
                  <a:pt x="192" y="188"/>
                  <a:pt x="193" y="188"/>
                  <a:pt x="193" y="188"/>
                </a:cubicBezTo>
                <a:cubicBezTo>
                  <a:pt x="194" y="188"/>
                  <a:pt x="194" y="189"/>
                  <a:pt x="195" y="189"/>
                </a:cubicBezTo>
                <a:cubicBezTo>
                  <a:pt x="195" y="190"/>
                  <a:pt x="195" y="191"/>
                  <a:pt x="195" y="193"/>
                </a:cubicBezTo>
                <a:lnTo>
                  <a:pt x="195" y="231"/>
                </a:lnTo>
                <a:cubicBezTo>
                  <a:pt x="195" y="233"/>
                  <a:pt x="195" y="235"/>
                  <a:pt x="195" y="235"/>
                </a:cubicBezTo>
                <a:cubicBezTo>
                  <a:pt x="194" y="236"/>
                  <a:pt x="194" y="236"/>
                  <a:pt x="193" y="236"/>
                </a:cubicBezTo>
                <a:cubicBezTo>
                  <a:pt x="193" y="237"/>
                  <a:pt x="192" y="237"/>
                  <a:pt x="190" y="237"/>
                </a:cubicBezTo>
                <a:lnTo>
                  <a:pt x="187" y="237"/>
                </a:lnTo>
                <a:lnTo>
                  <a:pt x="187" y="246"/>
                </a:lnTo>
                <a:lnTo>
                  <a:pt x="205" y="246"/>
                </a:lnTo>
                <a:lnTo>
                  <a:pt x="205" y="258"/>
                </a:lnTo>
                <a:lnTo>
                  <a:pt x="216" y="258"/>
                </a:lnTo>
                <a:lnTo>
                  <a:pt x="216" y="246"/>
                </a:lnTo>
                <a:lnTo>
                  <a:pt x="223" y="246"/>
                </a:lnTo>
                <a:lnTo>
                  <a:pt x="224" y="246"/>
                </a:lnTo>
                <a:lnTo>
                  <a:pt x="224" y="258"/>
                </a:lnTo>
                <a:lnTo>
                  <a:pt x="235" y="258"/>
                </a:lnTo>
                <a:lnTo>
                  <a:pt x="235" y="245"/>
                </a:lnTo>
                <a:cubicBezTo>
                  <a:pt x="237" y="245"/>
                  <a:pt x="239" y="245"/>
                  <a:pt x="240" y="244"/>
                </a:cubicBezTo>
                <a:cubicBezTo>
                  <a:pt x="244" y="242"/>
                  <a:pt x="247" y="240"/>
                  <a:pt x="249" y="237"/>
                </a:cubicBezTo>
                <a:cubicBezTo>
                  <a:pt x="252" y="234"/>
                  <a:pt x="253" y="231"/>
                  <a:pt x="253" y="227"/>
                </a:cubicBezTo>
                <a:cubicBezTo>
                  <a:pt x="253" y="224"/>
                  <a:pt x="252" y="221"/>
                  <a:pt x="251" y="219"/>
                </a:cubicBezTo>
                <a:cubicBezTo>
                  <a:pt x="249" y="216"/>
                  <a:pt x="247" y="214"/>
                  <a:pt x="245" y="213"/>
                </a:cubicBezTo>
                <a:close/>
                <a:moveTo>
                  <a:pt x="212" y="189"/>
                </a:moveTo>
                <a:lnTo>
                  <a:pt x="219" y="189"/>
                </a:lnTo>
                <a:cubicBezTo>
                  <a:pt x="224" y="189"/>
                  <a:pt x="227" y="189"/>
                  <a:pt x="229" y="190"/>
                </a:cubicBezTo>
                <a:cubicBezTo>
                  <a:pt x="230" y="191"/>
                  <a:pt x="232" y="191"/>
                  <a:pt x="232" y="193"/>
                </a:cubicBezTo>
                <a:cubicBezTo>
                  <a:pt x="233" y="194"/>
                  <a:pt x="234" y="195"/>
                  <a:pt x="234" y="197"/>
                </a:cubicBezTo>
                <a:cubicBezTo>
                  <a:pt x="234" y="199"/>
                  <a:pt x="233" y="201"/>
                  <a:pt x="232" y="202"/>
                </a:cubicBezTo>
                <a:cubicBezTo>
                  <a:pt x="231" y="203"/>
                  <a:pt x="230" y="204"/>
                  <a:pt x="228" y="205"/>
                </a:cubicBezTo>
                <a:cubicBezTo>
                  <a:pt x="226" y="205"/>
                  <a:pt x="223" y="206"/>
                  <a:pt x="220" y="206"/>
                </a:cubicBezTo>
                <a:lnTo>
                  <a:pt x="212" y="206"/>
                </a:lnTo>
                <a:lnTo>
                  <a:pt x="212" y="189"/>
                </a:lnTo>
                <a:close/>
                <a:moveTo>
                  <a:pt x="233" y="231"/>
                </a:moveTo>
                <a:cubicBezTo>
                  <a:pt x="232" y="233"/>
                  <a:pt x="230" y="234"/>
                  <a:pt x="228" y="235"/>
                </a:cubicBezTo>
                <a:cubicBezTo>
                  <a:pt x="226" y="235"/>
                  <a:pt x="224" y="235"/>
                  <a:pt x="221" y="235"/>
                </a:cubicBezTo>
                <a:lnTo>
                  <a:pt x="216" y="235"/>
                </a:lnTo>
                <a:cubicBezTo>
                  <a:pt x="214" y="235"/>
                  <a:pt x="213" y="235"/>
                  <a:pt x="213" y="235"/>
                </a:cubicBezTo>
                <a:cubicBezTo>
                  <a:pt x="213" y="235"/>
                  <a:pt x="212" y="235"/>
                  <a:pt x="212" y="234"/>
                </a:cubicBezTo>
                <a:cubicBezTo>
                  <a:pt x="212" y="234"/>
                  <a:pt x="212" y="233"/>
                  <a:pt x="212" y="231"/>
                </a:cubicBezTo>
                <a:lnTo>
                  <a:pt x="212" y="216"/>
                </a:lnTo>
                <a:lnTo>
                  <a:pt x="221" y="216"/>
                </a:lnTo>
                <a:cubicBezTo>
                  <a:pt x="225" y="216"/>
                  <a:pt x="228" y="216"/>
                  <a:pt x="229" y="217"/>
                </a:cubicBezTo>
                <a:cubicBezTo>
                  <a:pt x="231" y="218"/>
                  <a:pt x="233" y="219"/>
                  <a:pt x="234" y="220"/>
                </a:cubicBezTo>
                <a:cubicBezTo>
                  <a:pt x="235" y="221"/>
                  <a:pt x="235" y="223"/>
                  <a:pt x="235" y="225"/>
                </a:cubicBezTo>
                <a:cubicBezTo>
                  <a:pt x="235" y="228"/>
                  <a:pt x="234" y="230"/>
                  <a:pt x="233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/>
        </p:nvGrpSpPr>
        <p:grpSpPr>
          <a:xfrm rot="8399320" flipV="1">
            <a:off x="180622" y="-13394"/>
            <a:ext cx="1105380" cy="1062897"/>
            <a:chOff x="114815" y="171247"/>
            <a:chExt cx="819285" cy="787796"/>
          </a:xfrm>
        </p:grpSpPr>
        <p:grpSp>
          <p:nvGrpSpPr>
            <p:cNvPr id="30" name="组合 29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34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31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520899" y="280751"/>
            <a:ext cx="15434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S</a:t>
            </a:r>
            <a:r>
              <a:rPr lang="zh-CN" altLang="en-US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trategy</a:t>
            </a:r>
            <a:endParaRPr lang="zh-CN" altLang="en-US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26254" y="478855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379720" y="633730"/>
            <a:ext cx="6469380" cy="38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9758045" y="307975"/>
            <a:ext cx="2697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53093" y="62105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stationery-stacked-papers_29343"/>
          <p:cNvSpPr>
            <a:spLocks noChangeAspect="1"/>
          </p:cNvSpPr>
          <p:nvPr userDrawn="1"/>
        </p:nvSpPr>
        <p:spPr bwMode="auto">
          <a:xfrm>
            <a:off x="1088811" y="398622"/>
            <a:ext cx="359526" cy="238864"/>
          </a:xfrm>
          <a:custGeom>
            <a:avLst/>
            <a:gdLst>
              <a:gd name="connsiteX0" fmla="*/ 0 w 604107"/>
              <a:gd name="connsiteY0" fmla="*/ 379555 h 401360"/>
              <a:gd name="connsiteX1" fmla="*/ 375408 w 604107"/>
              <a:gd name="connsiteY1" fmla="*/ 379555 h 401360"/>
              <a:gd name="connsiteX2" fmla="*/ 375408 w 604107"/>
              <a:gd name="connsiteY2" fmla="*/ 401360 h 401360"/>
              <a:gd name="connsiteX3" fmla="*/ 0 w 604107"/>
              <a:gd name="connsiteY3" fmla="*/ 401360 h 401360"/>
              <a:gd name="connsiteX4" fmla="*/ 593808 w 604107"/>
              <a:gd name="connsiteY4" fmla="*/ 283516 h 401360"/>
              <a:gd name="connsiteX5" fmla="*/ 593808 w 604107"/>
              <a:gd name="connsiteY5" fmla="*/ 305281 h 401360"/>
              <a:gd name="connsiteX6" fmla="*/ 380983 w 604107"/>
              <a:gd name="connsiteY6" fmla="*/ 401360 h 401360"/>
              <a:gd name="connsiteX7" fmla="*/ 380983 w 604107"/>
              <a:gd name="connsiteY7" fmla="*/ 379596 h 401360"/>
              <a:gd name="connsiteX8" fmla="*/ 538457 w 604107"/>
              <a:gd name="connsiteY8" fmla="*/ 275965 h 401360"/>
              <a:gd name="connsiteX9" fmla="*/ 593808 w 604107"/>
              <a:gd name="connsiteY9" fmla="*/ 275965 h 401360"/>
              <a:gd name="connsiteX10" fmla="*/ 375988 w 604107"/>
              <a:gd name="connsiteY10" fmla="*/ 371722 h 401360"/>
              <a:gd name="connsiteX11" fmla="*/ 0 w 604107"/>
              <a:gd name="connsiteY11" fmla="*/ 371722 h 401360"/>
              <a:gd name="connsiteX12" fmla="*/ 141676 w 604107"/>
              <a:gd name="connsiteY12" fmla="*/ 314755 h 401360"/>
              <a:gd name="connsiteX13" fmla="*/ 372833 w 604107"/>
              <a:gd name="connsiteY13" fmla="*/ 351540 h 401360"/>
              <a:gd name="connsiteX14" fmla="*/ 379716 w 604107"/>
              <a:gd name="connsiteY14" fmla="*/ 351540 h 401360"/>
              <a:gd name="connsiteX15" fmla="*/ 153160 w 604107"/>
              <a:gd name="connsiteY15" fmla="*/ 175127 h 401360"/>
              <a:gd name="connsiteX16" fmla="*/ 375148 w 604107"/>
              <a:gd name="connsiteY16" fmla="*/ 311733 h 401360"/>
              <a:gd name="connsiteX17" fmla="*/ 378016 w 604107"/>
              <a:gd name="connsiteY17" fmla="*/ 312019 h 401360"/>
              <a:gd name="connsiteX18" fmla="*/ 557557 w 604107"/>
              <a:gd name="connsiteY18" fmla="*/ 230256 h 401360"/>
              <a:gd name="connsiteX19" fmla="*/ 587528 w 604107"/>
              <a:gd name="connsiteY19" fmla="*/ 230829 h 401360"/>
              <a:gd name="connsiteX20" fmla="*/ 377442 w 604107"/>
              <a:gd name="connsiteY20" fmla="*/ 330921 h 401360"/>
              <a:gd name="connsiteX21" fmla="*/ 40445 w 604107"/>
              <a:gd name="connsiteY21" fmla="*/ 245435 h 401360"/>
              <a:gd name="connsiteX22" fmla="*/ 42166 w 604107"/>
              <a:gd name="connsiteY22" fmla="*/ 225245 h 401360"/>
              <a:gd name="connsiteX23" fmla="*/ 310750 w 604107"/>
              <a:gd name="connsiteY23" fmla="*/ 20564 h 401360"/>
              <a:gd name="connsiteX24" fmla="*/ 308025 w 604107"/>
              <a:gd name="connsiteY24" fmla="*/ 20850 h 401360"/>
              <a:gd name="connsiteX25" fmla="*/ 130338 w 604107"/>
              <a:gd name="connsiteY25" fmla="*/ 63649 h 401360"/>
              <a:gd name="connsiteX26" fmla="*/ 125749 w 604107"/>
              <a:gd name="connsiteY26" fmla="*/ 66941 h 401360"/>
              <a:gd name="connsiteX27" fmla="*/ 126179 w 604107"/>
              <a:gd name="connsiteY27" fmla="*/ 71951 h 401360"/>
              <a:gd name="connsiteX28" fmla="*/ 379444 w 604107"/>
              <a:gd name="connsiteY28" fmla="*/ 272920 h 401360"/>
              <a:gd name="connsiteX29" fmla="*/ 555553 w 604107"/>
              <a:gd name="connsiteY29" fmla="*/ 192618 h 401360"/>
              <a:gd name="connsiteX30" fmla="*/ 324948 w 604107"/>
              <a:gd name="connsiteY30" fmla="*/ 29438 h 401360"/>
              <a:gd name="connsiteX31" fmla="*/ 310750 w 604107"/>
              <a:gd name="connsiteY31" fmla="*/ 20564 h 401360"/>
              <a:gd name="connsiteX32" fmla="*/ 303149 w 604107"/>
              <a:gd name="connsiteY32" fmla="*/ 810 h 401360"/>
              <a:gd name="connsiteX33" fmla="*/ 343448 w 604107"/>
              <a:gd name="connsiteY33" fmla="*/ 20134 h 401360"/>
              <a:gd name="connsiteX34" fmla="*/ 593844 w 604107"/>
              <a:gd name="connsiteY34" fmla="*/ 176300 h 401360"/>
              <a:gd name="connsiteX35" fmla="*/ 603883 w 604107"/>
              <a:gd name="connsiteY35" fmla="*/ 184459 h 401360"/>
              <a:gd name="connsiteX36" fmla="*/ 598003 w 604107"/>
              <a:gd name="connsiteY36" fmla="*/ 196054 h 401360"/>
              <a:gd name="connsiteX37" fmla="*/ 385324 w 604107"/>
              <a:gd name="connsiteY37" fmla="*/ 292816 h 401360"/>
              <a:gd name="connsiteX38" fmla="*/ 381021 w 604107"/>
              <a:gd name="connsiteY38" fmla="*/ 293818 h 401360"/>
              <a:gd name="connsiteX39" fmla="*/ 379731 w 604107"/>
              <a:gd name="connsiteY39" fmla="*/ 293675 h 401360"/>
              <a:gd name="connsiteX40" fmla="*/ 108109 w 604107"/>
              <a:gd name="connsiteY40" fmla="*/ 81684 h 401360"/>
              <a:gd name="connsiteX41" fmla="*/ 106818 w 604107"/>
              <a:gd name="connsiteY41" fmla="*/ 58496 h 401360"/>
              <a:gd name="connsiteX42" fmla="*/ 125605 w 604107"/>
              <a:gd name="connsiteY42" fmla="*/ 43609 h 4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4107" h="401360">
                <a:moveTo>
                  <a:pt x="0" y="379555"/>
                </a:moveTo>
                <a:lnTo>
                  <a:pt x="375408" y="379555"/>
                </a:lnTo>
                <a:lnTo>
                  <a:pt x="375408" y="401360"/>
                </a:lnTo>
                <a:lnTo>
                  <a:pt x="0" y="401360"/>
                </a:lnTo>
                <a:close/>
                <a:moveTo>
                  <a:pt x="593808" y="283516"/>
                </a:moveTo>
                <a:lnTo>
                  <a:pt x="593808" y="305281"/>
                </a:lnTo>
                <a:lnTo>
                  <a:pt x="380983" y="401360"/>
                </a:lnTo>
                <a:lnTo>
                  <a:pt x="380983" y="379596"/>
                </a:lnTo>
                <a:close/>
                <a:moveTo>
                  <a:pt x="538457" y="275965"/>
                </a:moveTo>
                <a:lnTo>
                  <a:pt x="593808" y="275965"/>
                </a:lnTo>
                <a:lnTo>
                  <a:pt x="375988" y="371722"/>
                </a:lnTo>
                <a:lnTo>
                  <a:pt x="0" y="371722"/>
                </a:lnTo>
                <a:lnTo>
                  <a:pt x="141676" y="314755"/>
                </a:lnTo>
                <a:cubicBezTo>
                  <a:pt x="199466" y="334650"/>
                  <a:pt x="276757" y="351540"/>
                  <a:pt x="372833" y="351540"/>
                </a:cubicBezTo>
                <a:lnTo>
                  <a:pt x="379716" y="351540"/>
                </a:lnTo>
                <a:close/>
                <a:moveTo>
                  <a:pt x="153160" y="175127"/>
                </a:moveTo>
                <a:cubicBezTo>
                  <a:pt x="199192" y="232977"/>
                  <a:pt x="272471" y="298416"/>
                  <a:pt x="375148" y="311733"/>
                </a:cubicBezTo>
                <a:lnTo>
                  <a:pt x="378016" y="312019"/>
                </a:lnTo>
                <a:lnTo>
                  <a:pt x="557557" y="230256"/>
                </a:lnTo>
                <a:cubicBezTo>
                  <a:pt x="576199" y="230829"/>
                  <a:pt x="587528" y="230829"/>
                  <a:pt x="587528" y="230829"/>
                </a:cubicBezTo>
                <a:lnTo>
                  <a:pt x="377442" y="330921"/>
                </a:lnTo>
                <a:cubicBezTo>
                  <a:pt x="197041" y="331923"/>
                  <a:pt x="81745" y="271353"/>
                  <a:pt x="40445" y="245435"/>
                </a:cubicBezTo>
                <a:cubicBezTo>
                  <a:pt x="30837" y="239277"/>
                  <a:pt x="31841" y="229970"/>
                  <a:pt x="42166" y="225245"/>
                </a:cubicBezTo>
                <a:close/>
                <a:moveTo>
                  <a:pt x="310750" y="20564"/>
                </a:moveTo>
                <a:cubicBezTo>
                  <a:pt x="309746" y="20564"/>
                  <a:pt x="308885" y="20707"/>
                  <a:pt x="308025" y="20850"/>
                </a:cubicBezTo>
                <a:lnTo>
                  <a:pt x="130338" y="63649"/>
                </a:lnTo>
                <a:cubicBezTo>
                  <a:pt x="128043" y="64078"/>
                  <a:pt x="126322" y="65366"/>
                  <a:pt x="125749" y="66941"/>
                </a:cubicBezTo>
                <a:cubicBezTo>
                  <a:pt x="124888" y="68659"/>
                  <a:pt x="125605" y="70663"/>
                  <a:pt x="126179" y="71951"/>
                </a:cubicBezTo>
                <a:cubicBezTo>
                  <a:pt x="155435" y="125915"/>
                  <a:pt x="238184" y="253023"/>
                  <a:pt x="379444" y="272920"/>
                </a:cubicBezTo>
                <a:lnTo>
                  <a:pt x="555553" y="192618"/>
                </a:lnTo>
                <a:cubicBezTo>
                  <a:pt x="496755" y="182455"/>
                  <a:pt x="384177" y="147529"/>
                  <a:pt x="324948" y="29438"/>
                </a:cubicBezTo>
                <a:cubicBezTo>
                  <a:pt x="322366" y="24285"/>
                  <a:pt x="316486" y="20564"/>
                  <a:pt x="310750" y="20564"/>
                </a:cubicBezTo>
                <a:close/>
                <a:moveTo>
                  <a:pt x="303149" y="810"/>
                </a:moveTo>
                <a:cubicBezTo>
                  <a:pt x="318494" y="-2768"/>
                  <a:pt x="336277" y="5820"/>
                  <a:pt x="343448" y="20134"/>
                </a:cubicBezTo>
                <a:cubicBezTo>
                  <a:pt x="419886" y="172578"/>
                  <a:pt x="592123" y="176300"/>
                  <a:pt x="593844" y="176300"/>
                </a:cubicBezTo>
                <a:cubicBezTo>
                  <a:pt x="598720" y="176300"/>
                  <a:pt x="602879" y="179736"/>
                  <a:pt x="603883" y="184459"/>
                </a:cubicBezTo>
                <a:cubicBezTo>
                  <a:pt x="604887" y="189183"/>
                  <a:pt x="602449" y="194050"/>
                  <a:pt x="598003" y="196054"/>
                </a:cubicBezTo>
                <a:lnTo>
                  <a:pt x="385324" y="292816"/>
                </a:lnTo>
                <a:cubicBezTo>
                  <a:pt x="384033" y="293389"/>
                  <a:pt x="382456" y="293818"/>
                  <a:pt x="381021" y="293818"/>
                </a:cubicBezTo>
                <a:cubicBezTo>
                  <a:pt x="380591" y="293818"/>
                  <a:pt x="380161" y="293675"/>
                  <a:pt x="379731" y="293675"/>
                </a:cubicBezTo>
                <a:cubicBezTo>
                  <a:pt x="227141" y="273922"/>
                  <a:pt x="138943" y="138797"/>
                  <a:pt x="108109" y="81684"/>
                </a:cubicBezTo>
                <a:cubicBezTo>
                  <a:pt x="104094" y="74241"/>
                  <a:pt x="103520" y="65796"/>
                  <a:pt x="106818" y="58496"/>
                </a:cubicBezTo>
                <a:cubicBezTo>
                  <a:pt x="110117" y="51052"/>
                  <a:pt x="117001" y="45613"/>
                  <a:pt x="125605" y="436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rot="9168719" flipV="1">
            <a:off x="-10334" y="-163577"/>
            <a:ext cx="1327426" cy="1362786"/>
            <a:chOff x="166743" y="171247"/>
            <a:chExt cx="767357" cy="7877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15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12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1" Type="http://schemas.openxmlformats.org/officeDocument/2006/relationships/notesSlide" Target="../notesSlides/notesSlide11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29" Type="http://schemas.openxmlformats.org/officeDocument/2006/relationships/tags" Target="../tags/tag165.xml"/><Relationship Id="rId28" Type="http://schemas.openxmlformats.org/officeDocument/2006/relationships/tags" Target="../tags/tag164.xml"/><Relationship Id="rId27" Type="http://schemas.openxmlformats.org/officeDocument/2006/relationships/tags" Target="../tags/tag163.xml"/><Relationship Id="rId26" Type="http://schemas.openxmlformats.org/officeDocument/2006/relationships/tags" Target="../tags/tag162.xml"/><Relationship Id="rId25" Type="http://schemas.openxmlformats.org/officeDocument/2006/relationships/tags" Target="../tags/tag161.xml"/><Relationship Id="rId24" Type="http://schemas.openxmlformats.org/officeDocument/2006/relationships/tags" Target="../tags/tag160.xml"/><Relationship Id="rId23" Type="http://schemas.openxmlformats.org/officeDocument/2006/relationships/tags" Target="../tags/tag159.xml"/><Relationship Id="rId22" Type="http://schemas.openxmlformats.org/officeDocument/2006/relationships/tags" Target="../tags/tag158.xml"/><Relationship Id="rId21" Type="http://schemas.openxmlformats.org/officeDocument/2006/relationships/tags" Target="../tags/tag157.xml"/><Relationship Id="rId20" Type="http://schemas.openxmlformats.org/officeDocument/2006/relationships/tags" Target="../tags/tag156.xml"/><Relationship Id="rId2" Type="http://schemas.openxmlformats.org/officeDocument/2006/relationships/tags" Target="../tags/tag138.xml"/><Relationship Id="rId19" Type="http://schemas.openxmlformats.org/officeDocument/2006/relationships/tags" Target="../tags/tag155.xml"/><Relationship Id="rId18" Type="http://schemas.openxmlformats.org/officeDocument/2006/relationships/tags" Target="../tags/tag154.xml"/><Relationship Id="rId17" Type="http://schemas.openxmlformats.org/officeDocument/2006/relationships/tags" Target="../tags/tag153.xml"/><Relationship Id="rId16" Type="http://schemas.openxmlformats.org/officeDocument/2006/relationships/tags" Target="../tags/tag152.xml"/><Relationship Id="rId15" Type="http://schemas.openxmlformats.org/officeDocument/2006/relationships/tags" Target="../tags/tag151.xml"/><Relationship Id="rId14" Type="http://schemas.openxmlformats.org/officeDocument/2006/relationships/tags" Target="../tags/tag150.xml"/><Relationship Id="rId13" Type="http://schemas.openxmlformats.org/officeDocument/2006/relationships/tags" Target="../tags/tag149.xml"/><Relationship Id="rId12" Type="http://schemas.openxmlformats.org/officeDocument/2006/relationships/tags" Target="../tags/tag148.xml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7" Type="http://schemas.openxmlformats.org/officeDocument/2006/relationships/notesSlide" Target="../notesSlides/notesSlide1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210.xml"/><Relationship Id="rId44" Type="http://schemas.openxmlformats.org/officeDocument/2006/relationships/tags" Target="../tags/tag209.xml"/><Relationship Id="rId43" Type="http://schemas.openxmlformats.org/officeDocument/2006/relationships/tags" Target="../tags/tag208.xml"/><Relationship Id="rId42" Type="http://schemas.openxmlformats.org/officeDocument/2006/relationships/tags" Target="../tags/tag207.xml"/><Relationship Id="rId41" Type="http://schemas.openxmlformats.org/officeDocument/2006/relationships/tags" Target="../tags/tag206.xml"/><Relationship Id="rId40" Type="http://schemas.openxmlformats.org/officeDocument/2006/relationships/tags" Target="../tags/tag205.xml"/><Relationship Id="rId4" Type="http://schemas.openxmlformats.org/officeDocument/2006/relationships/tags" Target="../tags/tag169.xml"/><Relationship Id="rId39" Type="http://schemas.openxmlformats.org/officeDocument/2006/relationships/tags" Target="../tags/tag204.xml"/><Relationship Id="rId38" Type="http://schemas.openxmlformats.org/officeDocument/2006/relationships/tags" Target="../tags/tag203.xml"/><Relationship Id="rId37" Type="http://schemas.openxmlformats.org/officeDocument/2006/relationships/tags" Target="../tags/tag202.xml"/><Relationship Id="rId36" Type="http://schemas.openxmlformats.org/officeDocument/2006/relationships/tags" Target="../tags/tag201.xml"/><Relationship Id="rId35" Type="http://schemas.openxmlformats.org/officeDocument/2006/relationships/tags" Target="../tags/tag200.xml"/><Relationship Id="rId34" Type="http://schemas.openxmlformats.org/officeDocument/2006/relationships/tags" Target="../tags/tag199.xml"/><Relationship Id="rId33" Type="http://schemas.openxmlformats.org/officeDocument/2006/relationships/tags" Target="../tags/tag198.xml"/><Relationship Id="rId32" Type="http://schemas.openxmlformats.org/officeDocument/2006/relationships/tags" Target="../tags/tag197.xml"/><Relationship Id="rId31" Type="http://schemas.openxmlformats.org/officeDocument/2006/relationships/tags" Target="../tags/tag196.xml"/><Relationship Id="rId30" Type="http://schemas.openxmlformats.org/officeDocument/2006/relationships/tags" Target="../tags/tag195.xml"/><Relationship Id="rId3" Type="http://schemas.openxmlformats.org/officeDocument/2006/relationships/tags" Target="../tags/tag168.xml"/><Relationship Id="rId29" Type="http://schemas.openxmlformats.org/officeDocument/2006/relationships/tags" Target="../tags/tag194.xml"/><Relationship Id="rId28" Type="http://schemas.openxmlformats.org/officeDocument/2006/relationships/tags" Target="../tags/tag193.xml"/><Relationship Id="rId27" Type="http://schemas.openxmlformats.org/officeDocument/2006/relationships/tags" Target="../tags/tag192.xml"/><Relationship Id="rId26" Type="http://schemas.openxmlformats.org/officeDocument/2006/relationships/tags" Target="../tags/tag191.xml"/><Relationship Id="rId25" Type="http://schemas.openxmlformats.org/officeDocument/2006/relationships/tags" Target="../tags/tag190.xml"/><Relationship Id="rId24" Type="http://schemas.openxmlformats.org/officeDocument/2006/relationships/tags" Target="../tags/tag189.xml"/><Relationship Id="rId23" Type="http://schemas.openxmlformats.org/officeDocument/2006/relationships/tags" Target="../tags/tag188.xml"/><Relationship Id="rId22" Type="http://schemas.openxmlformats.org/officeDocument/2006/relationships/tags" Target="../tags/tag187.xml"/><Relationship Id="rId21" Type="http://schemas.openxmlformats.org/officeDocument/2006/relationships/tags" Target="../tags/tag186.xml"/><Relationship Id="rId20" Type="http://schemas.openxmlformats.org/officeDocument/2006/relationships/tags" Target="../tags/tag185.xml"/><Relationship Id="rId2" Type="http://schemas.openxmlformats.org/officeDocument/2006/relationships/tags" Target="../tags/tag167.xml"/><Relationship Id="rId19" Type="http://schemas.openxmlformats.org/officeDocument/2006/relationships/tags" Target="../tags/tag184.xml"/><Relationship Id="rId18" Type="http://schemas.openxmlformats.org/officeDocument/2006/relationships/tags" Target="../tags/tag183.xml"/><Relationship Id="rId17" Type="http://schemas.openxmlformats.org/officeDocument/2006/relationships/tags" Target="../tags/tag182.xml"/><Relationship Id="rId16" Type="http://schemas.openxmlformats.org/officeDocument/2006/relationships/tags" Target="../tags/tag181.xml"/><Relationship Id="rId15" Type="http://schemas.openxmlformats.org/officeDocument/2006/relationships/tags" Target="../tags/tag180.xml"/><Relationship Id="rId14" Type="http://schemas.openxmlformats.org/officeDocument/2006/relationships/tags" Target="../tags/tag179.xml"/><Relationship Id="rId13" Type="http://schemas.openxmlformats.org/officeDocument/2006/relationships/tags" Target="../tags/tag178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tags" Target="../tags/tag16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image" Target="../media/image7.jpe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2" Type="http://schemas.openxmlformats.org/officeDocument/2006/relationships/notesSlide" Target="../notesSlides/notesSlide5.xml"/><Relationship Id="rId61" Type="http://schemas.openxmlformats.org/officeDocument/2006/relationships/slideLayout" Target="../slideLayouts/slideLayout2.xml"/><Relationship Id="rId60" Type="http://schemas.openxmlformats.org/officeDocument/2006/relationships/tags" Target="../tags/tag79.xml"/><Relationship Id="rId6" Type="http://schemas.openxmlformats.org/officeDocument/2006/relationships/tags" Target="../tags/tag28.xml"/><Relationship Id="rId59" Type="http://schemas.openxmlformats.org/officeDocument/2006/relationships/tags" Target="../tags/tag78.xml"/><Relationship Id="rId58" Type="http://schemas.openxmlformats.org/officeDocument/2006/relationships/tags" Target="../tags/tag77.xml"/><Relationship Id="rId57" Type="http://schemas.openxmlformats.org/officeDocument/2006/relationships/tags" Target="../tags/tag76.xml"/><Relationship Id="rId56" Type="http://schemas.openxmlformats.org/officeDocument/2006/relationships/tags" Target="../tags/tag75.xml"/><Relationship Id="rId55" Type="http://schemas.openxmlformats.org/officeDocument/2006/relationships/tags" Target="../tags/tag74.xml"/><Relationship Id="rId54" Type="http://schemas.openxmlformats.org/officeDocument/2006/relationships/tags" Target="../tags/tag73.xml"/><Relationship Id="rId53" Type="http://schemas.openxmlformats.org/officeDocument/2006/relationships/tags" Target="../tags/tag72.xml"/><Relationship Id="rId52" Type="http://schemas.openxmlformats.org/officeDocument/2006/relationships/tags" Target="../tags/tag71.xml"/><Relationship Id="rId51" Type="http://schemas.openxmlformats.org/officeDocument/2006/relationships/tags" Target="../tags/tag70.xml"/><Relationship Id="rId50" Type="http://schemas.openxmlformats.org/officeDocument/2006/relationships/tags" Target="../tags/tag69.xml"/><Relationship Id="rId5" Type="http://schemas.openxmlformats.org/officeDocument/2006/relationships/tags" Target="../tags/tag27.xml"/><Relationship Id="rId49" Type="http://schemas.openxmlformats.org/officeDocument/2006/relationships/tags" Target="../tags/tag68.xml"/><Relationship Id="rId48" Type="http://schemas.openxmlformats.org/officeDocument/2006/relationships/tags" Target="../tags/tag67.xml"/><Relationship Id="rId47" Type="http://schemas.openxmlformats.org/officeDocument/2006/relationships/tags" Target="../tags/tag66.xml"/><Relationship Id="rId46" Type="http://schemas.openxmlformats.org/officeDocument/2006/relationships/tags" Target="../tags/tag65.xml"/><Relationship Id="rId45" Type="http://schemas.openxmlformats.org/officeDocument/2006/relationships/tags" Target="../tags/tag64.xml"/><Relationship Id="rId44" Type="http://schemas.openxmlformats.org/officeDocument/2006/relationships/image" Target="../media/image6.jpeg"/><Relationship Id="rId43" Type="http://schemas.openxmlformats.org/officeDocument/2006/relationships/tags" Target="../tags/tag63.xml"/><Relationship Id="rId42" Type="http://schemas.openxmlformats.org/officeDocument/2006/relationships/tags" Target="../tags/tag62.xml"/><Relationship Id="rId41" Type="http://schemas.openxmlformats.org/officeDocument/2006/relationships/tags" Target="../tags/tag61.xml"/><Relationship Id="rId40" Type="http://schemas.openxmlformats.org/officeDocument/2006/relationships/tags" Target="../tags/tag60.xml"/><Relationship Id="rId4" Type="http://schemas.openxmlformats.org/officeDocument/2006/relationships/tags" Target="../tags/tag26.xml"/><Relationship Id="rId39" Type="http://schemas.openxmlformats.org/officeDocument/2006/relationships/tags" Target="../tags/tag59.xml"/><Relationship Id="rId38" Type="http://schemas.openxmlformats.org/officeDocument/2006/relationships/tags" Target="../tags/tag58.xml"/><Relationship Id="rId37" Type="http://schemas.openxmlformats.org/officeDocument/2006/relationships/image" Target="../media/image5.jpeg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image" Target="../media/image4.jpeg"/><Relationship Id="rId3" Type="http://schemas.openxmlformats.org/officeDocument/2006/relationships/tags" Target="../tags/tag25.xml"/><Relationship Id="rId29" Type="http://schemas.openxmlformats.org/officeDocument/2006/relationships/tags" Target="../tags/tag51.xml"/><Relationship Id="rId28" Type="http://schemas.openxmlformats.org/officeDocument/2006/relationships/tags" Target="../tags/tag50.xml"/><Relationship Id="rId27" Type="http://schemas.openxmlformats.org/officeDocument/2006/relationships/tags" Target="../tags/tag49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5" Type="http://schemas.openxmlformats.org/officeDocument/2006/relationships/notesSlide" Target="../notesSlides/notesSlide8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tags" Target="../tags/tag97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6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266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IN-en-20250818-TRIFECTA-perspective_4bd1b66d-bbb6-4bc6-ba8f-ecbba53a1278_la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0"/>
            <a:ext cx="12192000" cy="6858000"/>
          </a:xfrm>
          <a:prstGeom prst="rect">
            <a:avLst/>
          </a:prstGeom>
        </p:spPr>
      </p:pic>
      <p:sp>
        <p:nvSpPr>
          <p:cNvPr id="23" name="副标题 4"/>
          <p:cNvSpPr txBox="1"/>
          <p:nvPr/>
        </p:nvSpPr>
        <p:spPr>
          <a:xfrm>
            <a:off x="572654" y="6532053"/>
            <a:ext cx="11205351" cy="66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800" spc="3000" dirty="0">
                <a:solidFill>
                  <a:schemeClr val="bg1">
                    <a:alpha val="3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SUBTITLE HERE</a:t>
            </a:r>
            <a:endParaRPr lang="en-US" altLang="zh-CN" sz="1800" spc="3000" dirty="0">
              <a:solidFill>
                <a:schemeClr val="bg1">
                  <a:alpha val="35000"/>
                </a:schemeClr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104" y="1897604"/>
            <a:ext cx="6896854" cy="110680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en-US" sz="6600" b="1" spc="-300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NETFLIX</a:t>
            </a:r>
            <a:r>
              <a:rPr lang="en-US" altLang="en-US" sz="6600" b="1" spc="-3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Data  </a:t>
            </a:r>
            <a:endParaRPr lang="en-US" altLang="en-US" sz="6600" b="1" spc="-3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16314" y="2743603"/>
            <a:ext cx="6896854" cy="110680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en-US" sz="6600" b="1" spc="-3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SQL Analysis </a:t>
            </a:r>
            <a:endParaRPr lang="en-US" altLang="en-US" sz="6600" b="1" spc="-3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48370" y="3909858"/>
            <a:ext cx="5033836" cy="45719"/>
            <a:chOff x="1289065" y="3952568"/>
            <a:chExt cx="5033836" cy="45719"/>
          </a:xfrm>
        </p:grpSpPr>
        <p:sp>
          <p:nvSpPr>
            <p:cNvPr id="39" name="矩形 38"/>
            <p:cNvSpPr/>
            <p:nvPr/>
          </p:nvSpPr>
          <p:spPr>
            <a:xfrm>
              <a:off x="1289065" y="3952568"/>
              <a:ext cx="2516918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05983" y="3952568"/>
              <a:ext cx="2516918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3" name="钢琴旋律节奏轻快的未来科技感配乐_2分17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250.000000" out="25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2600" y="-1295400"/>
            <a:ext cx="609600" cy="609600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620" y="3524250"/>
            <a:ext cx="1560830" cy="15608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7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9"/>
          <p:cNvSpPr/>
          <p:nvPr/>
        </p:nvSpPr>
        <p:spPr>
          <a:xfrm>
            <a:off x="3719977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TextBox 57"/>
          <p:cNvSpPr txBox="1"/>
          <p:nvPr/>
        </p:nvSpPr>
        <p:spPr>
          <a:xfrm flipH="1">
            <a:off x="3984936" y="4375023"/>
            <a:ext cx="1547998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Data aggregation &amp; ranking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" name="Rounded Rectangle 59"/>
          <p:cNvSpPr/>
          <p:nvPr/>
        </p:nvSpPr>
        <p:spPr>
          <a:xfrm>
            <a:off x="1194488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 flipH="1">
            <a:off x="1459446" y="4251833"/>
            <a:ext cx="1547998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en-US" sz="1600" dirty="0">
                <a:solidFill>
                  <a:schemeClr val="accent5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Using ILIKE, UNNEST, SPLIT_PART</a:t>
            </a:r>
            <a:endParaRPr lang="en-US" altLang="en-US" sz="1600" dirty="0">
              <a:solidFill>
                <a:schemeClr val="accent5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1" name="Rounded Rectangle 62"/>
          <p:cNvSpPr/>
          <p:nvPr/>
        </p:nvSpPr>
        <p:spPr>
          <a:xfrm>
            <a:off x="6242246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2" name="TextBox 63"/>
          <p:cNvSpPr txBox="1"/>
          <p:nvPr/>
        </p:nvSpPr>
        <p:spPr>
          <a:xfrm flipH="1">
            <a:off x="6507204" y="4251833"/>
            <a:ext cx="1547998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Querying business-focused problems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" name="Rounded Rectangle 65"/>
          <p:cNvSpPr/>
          <p:nvPr/>
        </p:nvSpPr>
        <p:spPr>
          <a:xfrm>
            <a:off x="8764514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5" name="TextBox 66"/>
          <p:cNvSpPr txBox="1"/>
          <p:nvPr/>
        </p:nvSpPr>
        <p:spPr>
          <a:xfrm flipH="1">
            <a:off x="9029473" y="4375023"/>
            <a:ext cx="1547998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Entertainment trend analysis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7" name="Group 68"/>
          <p:cNvGrpSpPr/>
          <p:nvPr/>
        </p:nvGrpSpPr>
        <p:grpSpPr>
          <a:xfrm>
            <a:off x="2231687" y="2518257"/>
            <a:ext cx="7549745" cy="942110"/>
            <a:chOff x="2230582" y="2535381"/>
            <a:chExt cx="7550728" cy="942110"/>
          </a:xfrm>
        </p:grpSpPr>
        <p:cxnSp>
          <p:nvCxnSpPr>
            <p:cNvPr id="18" name="Straight Connector 69"/>
            <p:cNvCxnSpPr/>
            <p:nvPr/>
          </p:nvCxnSpPr>
          <p:spPr>
            <a:xfrm flipV="1">
              <a:off x="2230582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/>
            <p:cNvCxnSpPr/>
            <p:nvPr/>
          </p:nvCxnSpPr>
          <p:spPr>
            <a:xfrm flipV="1">
              <a:off x="4752110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>
            <a:xfrm flipV="1">
              <a:off x="7273637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72"/>
            <p:cNvCxnSpPr/>
            <p:nvPr/>
          </p:nvCxnSpPr>
          <p:spPr>
            <a:xfrm flipV="1">
              <a:off x="9781310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3"/>
            <p:cNvCxnSpPr/>
            <p:nvPr/>
          </p:nvCxnSpPr>
          <p:spPr>
            <a:xfrm>
              <a:off x="2230582" y="3006436"/>
              <a:ext cx="755072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4"/>
            <p:cNvCxnSpPr/>
            <p:nvPr/>
          </p:nvCxnSpPr>
          <p:spPr>
            <a:xfrm flipV="1">
              <a:off x="5887747" y="2535381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5390010" y="1572468"/>
            <a:ext cx="995836" cy="9932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lvl="0" algn="ctr"/>
            <a:endParaRPr lang="en-US" sz="28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7" name="Oval 19"/>
          <p:cNvSpPr>
            <a:spLocks noChangeArrowheads="1"/>
          </p:cNvSpPr>
          <p:nvPr/>
        </p:nvSpPr>
        <p:spPr bwMode="auto">
          <a:xfrm>
            <a:off x="1735524" y="3284294"/>
            <a:ext cx="995836" cy="9932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8" name="Oval 19"/>
          <p:cNvSpPr>
            <a:spLocks noChangeArrowheads="1"/>
          </p:cNvSpPr>
          <p:nvPr/>
        </p:nvSpPr>
        <p:spPr bwMode="auto">
          <a:xfrm>
            <a:off x="4259454" y="3284294"/>
            <a:ext cx="995836" cy="993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9" name="Oval 19"/>
          <p:cNvSpPr>
            <a:spLocks noChangeArrowheads="1"/>
          </p:cNvSpPr>
          <p:nvPr/>
        </p:nvSpPr>
        <p:spPr bwMode="auto">
          <a:xfrm>
            <a:off x="6783383" y="3284294"/>
            <a:ext cx="995836" cy="993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AU" sz="2400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9307313" y="3284294"/>
            <a:ext cx="995836" cy="9932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2" name="Text Placeholder 32"/>
          <p:cNvSpPr txBox="1"/>
          <p:nvPr/>
        </p:nvSpPr>
        <p:spPr>
          <a:xfrm>
            <a:off x="6765290" y="1884045"/>
            <a:ext cx="3253740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18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SQL wrangling with PostgreSQL</a:t>
            </a:r>
            <a:endParaRPr lang="en-US" altLang="en-US" sz="18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3" name="Freeform 116"/>
          <p:cNvSpPr>
            <a:spLocks noEditPoints="1"/>
          </p:cNvSpPr>
          <p:nvPr/>
        </p:nvSpPr>
        <p:spPr bwMode="auto">
          <a:xfrm>
            <a:off x="5723605" y="1914363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4" name="Freeform 149"/>
          <p:cNvSpPr/>
          <p:nvPr/>
        </p:nvSpPr>
        <p:spPr bwMode="auto">
          <a:xfrm>
            <a:off x="4608662" y="3630289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5" name="Freeform 142"/>
          <p:cNvSpPr/>
          <p:nvPr/>
        </p:nvSpPr>
        <p:spPr bwMode="auto">
          <a:xfrm>
            <a:off x="7135070" y="3661605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49881" y="3627305"/>
            <a:ext cx="30717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87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88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030384" y="3595919"/>
            <a:ext cx="402605" cy="331075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90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1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2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3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4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5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Skills Gained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8" grpId="0" bldLvl="0" animBg="1"/>
      <p:bldP spid="9" grpId="0"/>
      <p:bldP spid="11" grpId="0" bldLvl="0" animBg="1"/>
      <p:bldP spid="12" grpId="0"/>
      <p:bldP spid="14" grpId="0" bldLvl="0" animBg="1"/>
      <p:bldP spid="15" grpId="0"/>
      <p:bldP spid="24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100733" y="190"/>
            <a:ext cx="9091533" cy="6857624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970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38" name="Pentagon 25"/>
          <p:cNvSpPr/>
          <p:nvPr>
            <p:custDataLst>
              <p:tags r:id="rId2"/>
            </p:custDataLst>
          </p:nvPr>
        </p:nvSpPr>
        <p:spPr>
          <a:xfrm>
            <a:off x="446187" y="2392045"/>
            <a:ext cx="607481" cy="364092"/>
          </a:xfrm>
          <a:prstGeom prst="homePlat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01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39" name="Rectangle 26"/>
          <p:cNvSpPr/>
          <p:nvPr>
            <p:custDataLst>
              <p:tags r:id="rId3"/>
            </p:custDataLst>
          </p:nvPr>
        </p:nvSpPr>
        <p:spPr>
          <a:xfrm>
            <a:off x="1091411" y="2359201"/>
            <a:ext cx="3518667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Simulates real streaming analytics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0" name="Pentagon 33"/>
          <p:cNvSpPr/>
          <p:nvPr>
            <p:custDataLst>
              <p:tags r:id="rId4"/>
            </p:custDataLst>
          </p:nvPr>
        </p:nvSpPr>
        <p:spPr>
          <a:xfrm>
            <a:off x="446822" y="1367355"/>
            <a:ext cx="607481" cy="36409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02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1" name="Rectangle 34"/>
          <p:cNvSpPr/>
          <p:nvPr>
            <p:custDataLst>
              <p:tags r:id="rId5"/>
            </p:custDataLst>
          </p:nvPr>
        </p:nvSpPr>
        <p:spPr>
          <a:xfrm>
            <a:off x="1091565" y="3447415"/>
            <a:ext cx="3408045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Perfect for GitHub/LinkedIn portfolio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2" name="Pentagon 36"/>
          <p:cNvSpPr/>
          <p:nvPr>
            <p:custDataLst>
              <p:tags r:id="rId6"/>
            </p:custDataLst>
          </p:nvPr>
        </p:nvSpPr>
        <p:spPr>
          <a:xfrm>
            <a:off x="446822" y="3461857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3" name="Rectangle 37"/>
          <p:cNvSpPr/>
          <p:nvPr>
            <p:custDataLst>
              <p:tags r:id="rId7"/>
            </p:custDataLst>
          </p:nvPr>
        </p:nvSpPr>
        <p:spPr>
          <a:xfrm>
            <a:off x="1091565" y="5622925"/>
            <a:ext cx="3301365" cy="680085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Strong interview 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showcase project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5" name="Rectangle 40"/>
          <p:cNvSpPr/>
          <p:nvPr>
            <p:custDataLst>
              <p:tags r:id="rId8"/>
            </p:custDataLst>
          </p:nvPr>
        </p:nvSpPr>
        <p:spPr>
          <a:xfrm>
            <a:off x="1068070" y="1322705"/>
            <a:ext cx="4137025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Can extend to Power BI/Tableau dashboards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46" name="Group 3"/>
          <p:cNvGrpSpPr/>
          <p:nvPr>
            <p:custDataLst>
              <p:tags r:id="rId9"/>
            </p:custDataLst>
          </p:nvPr>
        </p:nvGrpSpPr>
        <p:grpSpPr>
          <a:xfrm>
            <a:off x="4817745" y="2191385"/>
            <a:ext cx="1688465" cy="675640"/>
            <a:chOff x="5621315" y="2514600"/>
            <a:chExt cx="2107496" cy="914400"/>
          </a:xfrm>
          <a:solidFill>
            <a:schemeClr val="bg1"/>
          </a:solidFill>
        </p:grpSpPr>
        <p:sp>
          <p:nvSpPr>
            <p:cNvPr id="147" name="Parallelogram 14"/>
            <p:cNvSpPr/>
            <p:nvPr>
              <p:custDataLst>
                <p:tags r:id="rId10"/>
              </p:custDataLst>
            </p:nvPr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148" name="AutoShape 59"/>
            <p:cNvSpPr/>
            <p:nvPr>
              <p:custDataLst>
                <p:tags r:id="rId11"/>
              </p:custDataLst>
            </p:nvPr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9" tIns="25399" rIns="25399" bIns="25399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49" name="Group 1"/>
          <p:cNvGrpSpPr/>
          <p:nvPr>
            <p:custDataLst>
              <p:tags r:id="rId12"/>
            </p:custDataLst>
          </p:nvPr>
        </p:nvGrpSpPr>
        <p:grpSpPr>
          <a:xfrm>
            <a:off x="5338445" y="1056005"/>
            <a:ext cx="1688465" cy="675640"/>
            <a:chOff x="6162090" y="1310315"/>
            <a:chExt cx="2107496" cy="914400"/>
          </a:xfrm>
          <a:solidFill>
            <a:schemeClr val="bg1"/>
          </a:solidFill>
        </p:grpSpPr>
        <p:sp>
          <p:nvSpPr>
            <p:cNvPr id="150" name="Parallelogram 13"/>
            <p:cNvSpPr/>
            <p:nvPr>
              <p:custDataLst>
                <p:tags r:id="rId13"/>
              </p:custDataLst>
            </p:nvPr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grpFill/>
          </p:grpSpPr>
          <p:sp>
            <p:nvSpPr>
              <p:cNvPr id="152" name="AutoShape 11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53" name="AutoShape 11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154" name="Group 5"/>
          <p:cNvGrpSpPr/>
          <p:nvPr>
            <p:custDataLst>
              <p:tags r:id="rId16"/>
            </p:custDataLst>
          </p:nvPr>
        </p:nvGrpSpPr>
        <p:grpSpPr>
          <a:xfrm>
            <a:off x="3649980" y="4599305"/>
            <a:ext cx="1688465" cy="675640"/>
            <a:chOff x="4454013" y="4923170"/>
            <a:chExt cx="2107496" cy="914400"/>
          </a:xfrm>
          <a:solidFill>
            <a:schemeClr val="bg1"/>
          </a:solidFill>
        </p:grpSpPr>
        <p:sp>
          <p:nvSpPr>
            <p:cNvPr id="155" name="Parallelogram 16"/>
            <p:cNvSpPr/>
            <p:nvPr>
              <p:custDataLst>
                <p:tags r:id="rId17"/>
              </p:custDataLst>
            </p:nvPr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157" name="AutoShape 113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00">
                  <a:solidFill>
                    <a:schemeClr val="tx1">
                      <a:lumMod val="65000"/>
                      <a:lumOff val="35000"/>
                    </a:schemeClr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58" name="AutoShape 11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00">
                  <a:solidFill>
                    <a:schemeClr val="tx1">
                      <a:lumMod val="65000"/>
                      <a:lumOff val="35000"/>
                    </a:schemeClr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159" name="Group 4"/>
          <p:cNvGrpSpPr/>
          <p:nvPr>
            <p:custDataLst>
              <p:tags r:id="rId20"/>
            </p:custDataLst>
          </p:nvPr>
        </p:nvGrpSpPr>
        <p:grpSpPr>
          <a:xfrm>
            <a:off x="4238625" y="3395345"/>
            <a:ext cx="1688465" cy="675640"/>
            <a:chOff x="5042252" y="3718885"/>
            <a:chExt cx="2107496" cy="914400"/>
          </a:xfrm>
          <a:solidFill>
            <a:schemeClr val="bg1"/>
          </a:solidFill>
        </p:grpSpPr>
        <p:sp>
          <p:nvSpPr>
            <p:cNvPr id="160" name="Parallelogram 15"/>
            <p:cNvSpPr/>
            <p:nvPr>
              <p:custDataLst>
                <p:tags r:id="rId21"/>
              </p:custDataLst>
            </p:nvPr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grpFill/>
          </p:grpSpPr>
          <p:sp>
            <p:nvSpPr>
              <p:cNvPr id="162" name="AutoShape 120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63" name="AutoShape 12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64" name="AutoShape 12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Why This Project Matters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Parallelogram 13"/>
          <p:cNvSpPr/>
          <p:nvPr>
            <p:custDataLst>
              <p:tags r:id="rId25"/>
            </p:custDataLst>
          </p:nvPr>
        </p:nvSpPr>
        <p:spPr>
          <a:xfrm>
            <a:off x="3100705" y="5734685"/>
            <a:ext cx="1688465" cy="675640"/>
          </a:xfrm>
          <a:prstGeom prst="parallelogram">
            <a:avLst>
              <a:gd name="adj" fmla="val 524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en-GB" sz="10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AutoShape 111"/>
          <p:cNvSpPr/>
          <p:nvPr>
            <p:custDataLst>
              <p:tags r:id="rId26"/>
            </p:custDataLst>
          </p:nvPr>
        </p:nvSpPr>
        <p:spPr bwMode="auto">
          <a:xfrm>
            <a:off x="3772535" y="5895975"/>
            <a:ext cx="429260" cy="342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9" tIns="25399" rIns="25399" bIns="25399" anchor="ctr"/>
          <a:p>
            <a:pPr algn="ctr" defTabSz="240665" hangingPunct="0">
              <a:lnSpc>
                <a:spcPct val="120000"/>
              </a:lnSpc>
            </a:pPr>
            <a:endParaRPr lang="en-US" sz="1465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" name="Pentagon 36"/>
          <p:cNvSpPr/>
          <p:nvPr>
            <p:custDataLst>
              <p:tags r:id="rId27"/>
            </p:custDataLst>
          </p:nvPr>
        </p:nvSpPr>
        <p:spPr>
          <a:xfrm>
            <a:off x="445552" y="4681692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" name="Pentagon 36"/>
          <p:cNvSpPr/>
          <p:nvPr>
            <p:custDataLst>
              <p:tags r:id="rId28"/>
            </p:custDataLst>
          </p:nvPr>
        </p:nvSpPr>
        <p:spPr>
          <a:xfrm>
            <a:off x="460792" y="5734522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" name="Rectangle 26"/>
          <p:cNvSpPr/>
          <p:nvPr>
            <p:custDataLst>
              <p:tags r:id="rId29"/>
            </p:custDataLst>
          </p:nvPr>
        </p:nvSpPr>
        <p:spPr>
          <a:xfrm>
            <a:off x="1052676" y="4654726"/>
            <a:ext cx="3518667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Proof of SQL skills on real dataset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ldLvl="0" animBg="1"/>
      <p:bldP spid="138" grpId="0" bldLvl="0" animBg="1"/>
      <p:bldP spid="139" grpId="0"/>
      <p:bldP spid="140" grpId="0" bldLvl="0" animBg="1"/>
      <p:bldP spid="141" grpId="0"/>
      <p:bldP spid="142" grpId="0" bldLvl="0" animBg="1"/>
      <p:bldP spid="143" grpId="0"/>
      <p:bldP spid="145" grpId="0"/>
      <p:bldP spid="5" grpId="0" bldLvl="0" animBg="1"/>
      <p:bldP spid="6" grpId="0" bldLvl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4497710" y="2016297"/>
            <a:ext cx="1631969" cy="1893331"/>
            <a:chOff x="3375099" y="1419622"/>
            <a:chExt cx="1224136" cy="1419998"/>
          </a:xfrm>
        </p:grpSpPr>
        <p:sp>
          <p:nvSpPr>
            <p:cNvPr id="9" name="六边形 8"/>
            <p:cNvSpPr/>
            <p:nvPr>
              <p:custDataLst>
                <p:tags r:id="rId2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3"/>
              </p:custDataLst>
            </p:nvPr>
          </p:nvSpPr>
          <p:spPr>
            <a:xfrm>
              <a:off x="3716099" y="1648419"/>
              <a:ext cx="548539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S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6192600" y="2016297"/>
            <a:ext cx="1631969" cy="1893331"/>
            <a:chOff x="3375099" y="1419622"/>
            <a:chExt cx="1224136" cy="1419998"/>
          </a:xfrm>
        </p:grpSpPr>
        <p:sp>
          <p:nvSpPr>
            <p:cNvPr id="12" name="六边形 11"/>
            <p:cNvSpPr/>
            <p:nvPr>
              <p:custDataLst>
                <p:tags r:id="rId5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3" name="TextBox 12"/>
            <p:cNvSpPr txBox="1"/>
            <p:nvPr>
              <p:custDataLst>
                <p:tags r:id="rId6"/>
              </p:custDataLst>
            </p:nvPr>
          </p:nvSpPr>
          <p:spPr>
            <a:xfrm>
              <a:off x="3640504" y="1648419"/>
              <a:ext cx="742126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4497710" y="3909628"/>
            <a:ext cx="1631969" cy="1893331"/>
            <a:chOff x="3375099" y="1419622"/>
            <a:chExt cx="1224136" cy="1419998"/>
          </a:xfrm>
        </p:grpSpPr>
        <p:sp>
          <p:nvSpPr>
            <p:cNvPr id="15" name="六边形 14"/>
            <p:cNvSpPr/>
            <p:nvPr>
              <p:custDataLst>
                <p:tags r:id="rId8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4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4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6" name="TextBox 15"/>
            <p:cNvSpPr txBox="1"/>
            <p:nvPr>
              <p:custDataLst>
                <p:tags r:id="rId9"/>
              </p:custDataLst>
            </p:nvPr>
          </p:nvSpPr>
          <p:spPr>
            <a:xfrm>
              <a:off x="3716099" y="1667955"/>
              <a:ext cx="6495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O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0"/>
            </p:custDataLst>
          </p:nvPr>
        </p:nvGrpSpPr>
        <p:grpSpPr>
          <a:xfrm>
            <a:off x="6192600" y="3909628"/>
            <a:ext cx="1631969" cy="1893331"/>
            <a:chOff x="3375099" y="1419622"/>
            <a:chExt cx="1224136" cy="1419998"/>
          </a:xfrm>
        </p:grpSpPr>
        <p:sp>
          <p:nvSpPr>
            <p:cNvPr id="18" name="六边形 17"/>
            <p:cNvSpPr/>
            <p:nvPr>
              <p:custDataLst>
                <p:tags r:id="rId11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9" name="TextBox 18"/>
            <p:cNvSpPr txBox="1"/>
            <p:nvPr>
              <p:custDataLst>
                <p:tags r:id="rId12"/>
              </p:custDataLst>
            </p:nvPr>
          </p:nvSpPr>
          <p:spPr>
            <a:xfrm>
              <a:off x="3763134" y="1667955"/>
              <a:ext cx="549741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T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1488687" y="1715030"/>
            <a:ext cx="3825006" cy="720434"/>
            <a:chOff x="1115615" y="1357158"/>
            <a:chExt cx="2869128" cy="540326"/>
          </a:xfrm>
        </p:grpSpPr>
        <p:cxnSp>
          <p:nvCxnSpPr>
            <p:cNvPr id="21" name="直接连接符 20"/>
            <p:cNvCxnSpPr>
              <a:stCxn id="9" idx="0"/>
            </p:cNvCxnSpPr>
            <p:nvPr>
              <p:custDataLst>
                <p:tags r:id="rId14"/>
              </p:custDataLst>
            </p:nvPr>
          </p:nvCxnSpPr>
          <p:spPr>
            <a:xfrm flipV="1">
              <a:off x="3984743" y="1357158"/>
              <a:ext cx="0" cy="21602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15"/>
              </p:custDataLst>
            </p:nvPr>
          </p:nvCxnSpPr>
          <p:spPr>
            <a:xfrm flipH="1">
              <a:off x="1115616" y="1393353"/>
              <a:ext cx="286912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25" idx="3"/>
            </p:cNvCxnSpPr>
            <p:nvPr>
              <p:custDataLst>
                <p:tags r:id="rId16"/>
              </p:custDataLst>
            </p:nvPr>
          </p:nvCxnSpPr>
          <p:spPr>
            <a:xfrm flipH="1">
              <a:off x="1115615" y="1367159"/>
              <a:ext cx="1" cy="5303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>
            <p:custDataLst>
              <p:tags r:id="rId17"/>
            </p:custDataLst>
          </p:nvPr>
        </p:nvGrpSpPr>
        <p:grpSpPr>
          <a:xfrm>
            <a:off x="1214135" y="2435366"/>
            <a:ext cx="549109" cy="637049"/>
            <a:chOff x="909673" y="1347614"/>
            <a:chExt cx="411885" cy="477787"/>
          </a:xfrm>
        </p:grpSpPr>
        <p:sp>
          <p:nvSpPr>
            <p:cNvPr id="25" name="六边形 24"/>
            <p:cNvSpPr/>
            <p:nvPr>
              <p:custDataLst>
                <p:tags r:id="rId18"/>
              </p:custDataLst>
            </p:nvPr>
          </p:nvSpPr>
          <p:spPr>
            <a:xfrm rot="5400000">
              <a:off x="876722" y="1380565"/>
              <a:ext cx="477787" cy="411885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Freeform 21"/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991937" y="1470370"/>
              <a:ext cx="247358" cy="232273"/>
            </a:xfrm>
            <a:custGeom>
              <a:avLst/>
              <a:gdLst>
                <a:gd name="T0" fmla="*/ 189 w 243"/>
                <a:gd name="T1" fmla="*/ 0 h 228"/>
                <a:gd name="T2" fmla="*/ 196 w 243"/>
                <a:gd name="T3" fmla="*/ 190 h 228"/>
                <a:gd name="T4" fmla="*/ 201 w 243"/>
                <a:gd name="T5" fmla="*/ 207 h 228"/>
                <a:gd name="T6" fmla="*/ 224 w 243"/>
                <a:gd name="T7" fmla="*/ 208 h 228"/>
                <a:gd name="T8" fmla="*/ 228 w 243"/>
                <a:gd name="T9" fmla="*/ 184 h 228"/>
                <a:gd name="T10" fmla="*/ 235 w 243"/>
                <a:gd name="T11" fmla="*/ 11 h 228"/>
                <a:gd name="T12" fmla="*/ 243 w 243"/>
                <a:gd name="T13" fmla="*/ 184 h 228"/>
                <a:gd name="T14" fmla="*/ 236 w 243"/>
                <a:gd name="T15" fmla="*/ 215 h 228"/>
                <a:gd name="T16" fmla="*/ 216 w 243"/>
                <a:gd name="T17" fmla="*/ 228 h 228"/>
                <a:gd name="T18" fmla="*/ 35 w 243"/>
                <a:gd name="T19" fmla="*/ 228 h 228"/>
                <a:gd name="T20" fmla="*/ 10 w 243"/>
                <a:gd name="T21" fmla="*/ 219 h 228"/>
                <a:gd name="T22" fmla="*/ 0 w 243"/>
                <a:gd name="T23" fmla="*/ 191 h 228"/>
                <a:gd name="T24" fmla="*/ 8 w 243"/>
                <a:gd name="T25" fmla="*/ 0 h 228"/>
                <a:gd name="T26" fmla="*/ 34 w 243"/>
                <a:gd name="T27" fmla="*/ 188 h 228"/>
                <a:gd name="T28" fmla="*/ 72 w 243"/>
                <a:gd name="T29" fmla="*/ 179 h 228"/>
                <a:gd name="T30" fmla="*/ 34 w 243"/>
                <a:gd name="T31" fmla="*/ 157 h 228"/>
                <a:gd name="T32" fmla="*/ 161 w 243"/>
                <a:gd name="T33" fmla="*/ 166 h 228"/>
                <a:gd name="T34" fmla="*/ 34 w 243"/>
                <a:gd name="T35" fmla="*/ 157 h 228"/>
                <a:gd name="T36" fmla="*/ 34 w 243"/>
                <a:gd name="T37" fmla="*/ 142 h 228"/>
                <a:gd name="T38" fmla="*/ 161 w 243"/>
                <a:gd name="T39" fmla="*/ 132 h 228"/>
                <a:gd name="T40" fmla="*/ 34 w 243"/>
                <a:gd name="T41" fmla="*/ 109 h 228"/>
                <a:gd name="T42" fmla="*/ 161 w 243"/>
                <a:gd name="T43" fmla="*/ 119 h 228"/>
                <a:gd name="T44" fmla="*/ 34 w 243"/>
                <a:gd name="T45" fmla="*/ 109 h 228"/>
                <a:gd name="T46" fmla="*/ 64 w 243"/>
                <a:gd name="T47" fmla="*/ 38 h 228"/>
                <a:gd name="T48" fmla="*/ 54 w 243"/>
                <a:gd name="T49" fmla="*/ 62 h 228"/>
                <a:gd name="T50" fmla="*/ 34 w 243"/>
                <a:gd name="T51" fmla="*/ 38 h 228"/>
                <a:gd name="T52" fmla="*/ 44 w 243"/>
                <a:gd name="T53" fmla="*/ 90 h 228"/>
                <a:gd name="T54" fmla="*/ 52 w 243"/>
                <a:gd name="T55" fmla="*/ 90 h 228"/>
                <a:gd name="T56" fmla="*/ 89 w 243"/>
                <a:gd name="T57" fmla="*/ 90 h 228"/>
                <a:gd name="T58" fmla="*/ 78 w 243"/>
                <a:gd name="T59" fmla="*/ 84 h 228"/>
                <a:gd name="T60" fmla="*/ 87 w 243"/>
                <a:gd name="T61" fmla="*/ 65 h 228"/>
                <a:gd name="T62" fmla="*/ 78 w 243"/>
                <a:gd name="T63" fmla="*/ 59 h 228"/>
                <a:gd name="T64" fmla="*/ 89 w 243"/>
                <a:gd name="T65" fmla="*/ 45 h 228"/>
                <a:gd name="T66" fmla="*/ 66 w 243"/>
                <a:gd name="T67" fmla="*/ 38 h 228"/>
                <a:gd name="T68" fmla="*/ 89 w 243"/>
                <a:gd name="T69" fmla="*/ 90 h 228"/>
                <a:gd name="T70" fmla="*/ 127 w 243"/>
                <a:gd name="T71" fmla="*/ 38 h 228"/>
                <a:gd name="T72" fmla="*/ 120 w 243"/>
                <a:gd name="T73" fmla="*/ 38 h 228"/>
                <a:gd name="T74" fmla="*/ 103 w 243"/>
                <a:gd name="T75" fmla="*/ 62 h 228"/>
                <a:gd name="T76" fmla="*/ 90 w 243"/>
                <a:gd name="T77" fmla="*/ 38 h 228"/>
                <a:gd name="T78" fmla="*/ 108 w 243"/>
                <a:gd name="T79" fmla="*/ 90 h 228"/>
                <a:gd name="T80" fmla="*/ 116 w 243"/>
                <a:gd name="T81" fmla="*/ 90 h 228"/>
                <a:gd name="T82" fmla="*/ 136 w 243"/>
                <a:gd name="T83" fmla="*/ 38 h 228"/>
                <a:gd name="T84" fmla="*/ 138 w 243"/>
                <a:gd name="T85" fmla="*/ 81 h 228"/>
                <a:gd name="T86" fmla="*/ 164 w 243"/>
                <a:gd name="T87" fmla="*/ 81 h 228"/>
                <a:gd name="T88" fmla="*/ 162 w 243"/>
                <a:gd name="T89" fmla="*/ 68 h 228"/>
                <a:gd name="T90" fmla="*/ 149 w 243"/>
                <a:gd name="T91" fmla="*/ 51 h 228"/>
                <a:gd name="T92" fmla="*/ 150 w 243"/>
                <a:gd name="T93" fmla="*/ 45 h 228"/>
                <a:gd name="T94" fmla="*/ 152 w 243"/>
                <a:gd name="T95" fmla="*/ 56 h 228"/>
                <a:gd name="T96" fmla="*/ 163 w 243"/>
                <a:gd name="T97" fmla="*/ 47 h 228"/>
                <a:gd name="T98" fmla="*/ 138 w 243"/>
                <a:gd name="T99" fmla="*/ 48 h 228"/>
                <a:gd name="T100" fmla="*/ 139 w 243"/>
                <a:gd name="T101" fmla="*/ 59 h 228"/>
                <a:gd name="T102" fmla="*/ 152 w 243"/>
                <a:gd name="T103" fmla="*/ 75 h 228"/>
                <a:gd name="T104" fmla="*/ 150 w 243"/>
                <a:gd name="T105" fmla="*/ 83 h 228"/>
                <a:gd name="T106" fmla="*/ 148 w 243"/>
                <a:gd name="T107" fmla="*/ 70 h 228"/>
                <a:gd name="T108" fmla="*/ 206 w 243"/>
                <a:gd name="T109" fmla="*/ 12 h 228"/>
                <a:gd name="T110" fmla="*/ 213 w 243"/>
                <a:gd name="T111" fmla="*/ 200 h 228"/>
                <a:gd name="T112" fmla="*/ 220 w 243"/>
                <a:gd name="T113" fmla="*/ 12 h 228"/>
                <a:gd name="T114" fmla="*/ 206 w 243"/>
                <a:gd name="T115" fmla="*/ 12 h 228"/>
                <a:gd name="T116" fmla="*/ 15 w 243"/>
                <a:gd name="T117" fmla="*/ 15 h 228"/>
                <a:gd name="T118" fmla="*/ 15 w 243"/>
                <a:gd name="T119" fmla="*/ 191 h 228"/>
                <a:gd name="T120" fmla="*/ 35 w 243"/>
                <a:gd name="T121" fmla="*/ 213 h 228"/>
                <a:gd name="T122" fmla="*/ 188 w 243"/>
                <a:gd name="T123" fmla="*/ 213 h 228"/>
                <a:gd name="T124" fmla="*/ 182 w 243"/>
                <a:gd name="T125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28">
                  <a:moveTo>
                    <a:pt x="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93" y="0"/>
                    <a:pt x="196" y="3"/>
                    <a:pt x="196" y="7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8"/>
                    <a:pt x="198" y="203"/>
                    <a:pt x="201" y="207"/>
                  </a:cubicBezTo>
                  <a:cubicBezTo>
                    <a:pt x="204" y="210"/>
                    <a:pt x="210" y="212"/>
                    <a:pt x="216" y="213"/>
                  </a:cubicBezTo>
                  <a:cubicBezTo>
                    <a:pt x="219" y="213"/>
                    <a:pt x="222" y="211"/>
                    <a:pt x="224" y="208"/>
                  </a:cubicBezTo>
                  <a:cubicBezTo>
                    <a:pt x="226" y="203"/>
                    <a:pt x="228" y="196"/>
                    <a:pt x="228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8" y="15"/>
                    <a:pt x="231" y="11"/>
                    <a:pt x="235" y="11"/>
                  </a:cubicBezTo>
                  <a:cubicBezTo>
                    <a:pt x="239" y="11"/>
                    <a:pt x="243" y="15"/>
                    <a:pt x="243" y="19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3" y="184"/>
                    <a:pt x="243" y="184"/>
                    <a:pt x="242" y="184"/>
                  </a:cubicBezTo>
                  <a:cubicBezTo>
                    <a:pt x="243" y="199"/>
                    <a:pt x="240" y="209"/>
                    <a:pt x="236" y="215"/>
                  </a:cubicBezTo>
                  <a:cubicBezTo>
                    <a:pt x="232" y="223"/>
                    <a:pt x="225" y="227"/>
                    <a:pt x="217" y="228"/>
                  </a:cubicBezTo>
                  <a:cubicBezTo>
                    <a:pt x="217" y="228"/>
                    <a:pt x="217" y="228"/>
                    <a:pt x="216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8"/>
                    <a:pt x="34" y="228"/>
                    <a:pt x="34" y="228"/>
                  </a:cubicBezTo>
                  <a:cubicBezTo>
                    <a:pt x="24" y="228"/>
                    <a:pt x="16" y="225"/>
                    <a:pt x="10" y="219"/>
                  </a:cubicBezTo>
                  <a:cubicBezTo>
                    <a:pt x="4" y="213"/>
                    <a:pt x="0" y="204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  <a:moveTo>
                    <a:pt x="34" y="179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34" y="179"/>
                    <a:pt x="34" y="179"/>
                    <a:pt x="34" y="179"/>
                  </a:cubicBezTo>
                  <a:close/>
                  <a:moveTo>
                    <a:pt x="34" y="15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161" y="166"/>
                    <a:pt x="161" y="166"/>
                    <a:pt x="161" y="166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34" y="157"/>
                    <a:pt x="34" y="157"/>
                    <a:pt x="34" y="157"/>
                  </a:cubicBezTo>
                  <a:close/>
                  <a:moveTo>
                    <a:pt x="34" y="132"/>
                  </a:moveTo>
                  <a:cubicBezTo>
                    <a:pt x="34" y="142"/>
                    <a:pt x="34" y="142"/>
                    <a:pt x="34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34" y="132"/>
                    <a:pt x="34" y="132"/>
                    <a:pt x="34" y="132"/>
                  </a:cubicBezTo>
                  <a:close/>
                  <a:moveTo>
                    <a:pt x="34" y="109"/>
                  </a:moveTo>
                  <a:cubicBezTo>
                    <a:pt x="34" y="119"/>
                    <a:pt x="34" y="119"/>
                    <a:pt x="34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34" y="109"/>
                    <a:pt x="34" y="109"/>
                    <a:pt x="34" y="109"/>
                  </a:cubicBezTo>
                  <a:close/>
                  <a:moveTo>
                    <a:pt x="64" y="90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4" y="90"/>
                    <a:pt x="64" y="90"/>
                    <a:pt x="64" y="90"/>
                  </a:cubicBezTo>
                  <a:close/>
                  <a:moveTo>
                    <a:pt x="89" y="90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89" y="90"/>
                    <a:pt x="89" y="90"/>
                    <a:pt x="89" y="90"/>
                  </a:cubicBezTo>
                  <a:close/>
                  <a:moveTo>
                    <a:pt x="136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6" y="38"/>
                    <a:pt x="136" y="38"/>
                    <a:pt x="136" y="38"/>
                  </a:cubicBezTo>
                  <a:close/>
                  <a:moveTo>
                    <a:pt x="138" y="70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38" y="88"/>
                    <a:pt x="142" y="91"/>
                    <a:pt x="150" y="91"/>
                  </a:cubicBezTo>
                  <a:cubicBezTo>
                    <a:pt x="159" y="91"/>
                    <a:pt x="164" y="87"/>
                    <a:pt x="164" y="81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2"/>
                    <a:pt x="163" y="69"/>
                    <a:pt x="162" y="68"/>
                  </a:cubicBezTo>
                  <a:cubicBezTo>
                    <a:pt x="160" y="66"/>
                    <a:pt x="157" y="63"/>
                    <a:pt x="153" y="58"/>
                  </a:cubicBezTo>
                  <a:cubicBezTo>
                    <a:pt x="150" y="55"/>
                    <a:pt x="149" y="53"/>
                    <a:pt x="149" y="51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6"/>
                    <a:pt x="149" y="45"/>
                    <a:pt x="150" y="45"/>
                  </a:cubicBezTo>
                  <a:cubicBezTo>
                    <a:pt x="152" y="45"/>
                    <a:pt x="152" y="45"/>
                    <a:pt x="152" y="4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3" y="41"/>
                    <a:pt x="159" y="38"/>
                    <a:pt x="151" y="38"/>
                  </a:cubicBezTo>
                  <a:cubicBezTo>
                    <a:pt x="142" y="38"/>
                    <a:pt x="138" y="41"/>
                    <a:pt x="138" y="48"/>
                  </a:cubicBezTo>
                  <a:cubicBezTo>
                    <a:pt x="138" y="54"/>
                    <a:pt x="138" y="54"/>
                    <a:pt x="138" y="54"/>
                  </a:cubicBezTo>
                  <a:cubicBezTo>
                    <a:pt x="138" y="56"/>
                    <a:pt x="138" y="57"/>
                    <a:pt x="139" y="59"/>
                  </a:cubicBezTo>
                  <a:cubicBezTo>
                    <a:pt x="140" y="61"/>
                    <a:pt x="144" y="64"/>
                    <a:pt x="148" y="69"/>
                  </a:cubicBezTo>
                  <a:cubicBezTo>
                    <a:pt x="151" y="71"/>
                    <a:pt x="152" y="73"/>
                    <a:pt x="152" y="75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3"/>
                    <a:pt x="152" y="83"/>
                    <a:pt x="150" y="83"/>
                  </a:cubicBezTo>
                  <a:cubicBezTo>
                    <a:pt x="149" y="83"/>
                    <a:pt x="148" y="83"/>
                    <a:pt x="148" y="82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38" y="70"/>
                    <a:pt x="138" y="70"/>
                    <a:pt x="138" y="70"/>
                  </a:cubicBezTo>
                  <a:close/>
                  <a:moveTo>
                    <a:pt x="206" y="12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6" y="196"/>
                    <a:pt x="209" y="200"/>
                    <a:pt x="213" y="200"/>
                  </a:cubicBezTo>
                  <a:cubicBezTo>
                    <a:pt x="217" y="200"/>
                    <a:pt x="220" y="196"/>
                    <a:pt x="220" y="19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8"/>
                    <a:pt x="217" y="4"/>
                    <a:pt x="213" y="4"/>
                  </a:cubicBezTo>
                  <a:cubicBezTo>
                    <a:pt x="209" y="4"/>
                    <a:pt x="206" y="8"/>
                    <a:pt x="206" y="12"/>
                  </a:cubicBezTo>
                  <a:close/>
                  <a:moveTo>
                    <a:pt x="18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200"/>
                    <a:pt x="17" y="205"/>
                    <a:pt x="20" y="208"/>
                  </a:cubicBezTo>
                  <a:cubicBezTo>
                    <a:pt x="23" y="211"/>
                    <a:pt x="29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4" y="207"/>
                    <a:pt x="181" y="200"/>
                    <a:pt x="182" y="190"/>
                  </a:cubicBezTo>
                  <a:cubicBezTo>
                    <a:pt x="182" y="190"/>
                    <a:pt x="182" y="190"/>
                    <a:pt x="182" y="190"/>
                  </a:cubicBezTo>
                  <a:lnTo>
                    <a:pt x="18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27" name="矩形 1"/>
          <p:cNvSpPr>
            <a:spLocks noChangeArrowheads="1"/>
          </p:cNvSpPr>
          <p:nvPr/>
        </p:nvSpPr>
        <p:spPr bwMode="auto">
          <a:xfrm>
            <a:off x="2632075" y="1286510"/>
            <a:ext cx="6726555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Analyzed Netflix dataset with 15+ SQL queries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20"/>
            </p:custDataLst>
          </p:nvPr>
        </p:nvGrpSpPr>
        <p:grpSpPr>
          <a:xfrm flipV="1">
            <a:off x="1488687" y="5376670"/>
            <a:ext cx="3825006" cy="707100"/>
            <a:chOff x="1115615" y="1131590"/>
            <a:chExt cx="2869128" cy="530325"/>
          </a:xfrm>
        </p:grpSpPr>
        <p:cxnSp>
          <p:nvCxnSpPr>
            <p:cNvPr id="29" name="直接连接符 28"/>
            <p:cNvCxnSpPr/>
            <p:nvPr>
              <p:custDataLst>
                <p:tags r:id="rId21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22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23"/>
              </p:custDataLst>
            </p:nvPr>
          </p:nvCxnSpPr>
          <p:spPr>
            <a:xfrm flipH="1">
              <a:off x="1115615" y="1131590"/>
              <a:ext cx="1" cy="5303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>
            <p:custDataLst>
              <p:tags r:id="rId24"/>
            </p:custDataLst>
          </p:nvPr>
        </p:nvGrpSpPr>
        <p:grpSpPr>
          <a:xfrm>
            <a:off x="1214135" y="4739622"/>
            <a:ext cx="549109" cy="637049"/>
            <a:chOff x="909673" y="3390107"/>
            <a:chExt cx="411885" cy="477787"/>
          </a:xfrm>
        </p:grpSpPr>
        <p:sp>
          <p:nvSpPr>
            <p:cNvPr id="33" name="六边形 32"/>
            <p:cNvSpPr/>
            <p:nvPr>
              <p:custDataLst>
                <p:tags r:id="rId25"/>
              </p:custDataLst>
            </p:nvPr>
          </p:nvSpPr>
          <p:spPr>
            <a:xfrm rot="5400000">
              <a:off x="876722" y="3423058"/>
              <a:ext cx="477787" cy="41188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34" name="Freeform 42"/>
            <p:cNvSpPr>
              <a:spLocks noChangeAspect="1"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015315" y="3500692"/>
              <a:ext cx="200599" cy="256616"/>
            </a:xfrm>
            <a:custGeom>
              <a:avLst/>
              <a:gdLst>
                <a:gd name="T0" fmla="*/ 49 w 224"/>
                <a:gd name="T1" fmla="*/ 93 h 287"/>
                <a:gd name="T2" fmla="*/ 54 w 224"/>
                <a:gd name="T3" fmla="*/ 281 h 287"/>
                <a:gd name="T4" fmla="*/ 21 w 224"/>
                <a:gd name="T5" fmla="*/ 279 h 287"/>
                <a:gd name="T6" fmla="*/ 0 w 224"/>
                <a:gd name="T7" fmla="*/ 254 h 287"/>
                <a:gd name="T8" fmla="*/ 12 w 224"/>
                <a:gd name="T9" fmla="*/ 70 h 287"/>
                <a:gd name="T10" fmla="*/ 171 w 224"/>
                <a:gd name="T11" fmla="*/ 217 h 287"/>
                <a:gd name="T12" fmla="*/ 190 w 224"/>
                <a:gd name="T13" fmla="*/ 166 h 287"/>
                <a:gd name="T14" fmla="*/ 185 w 224"/>
                <a:gd name="T15" fmla="*/ 183 h 287"/>
                <a:gd name="T16" fmla="*/ 181 w 224"/>
                <a:gd name="T17" fmla="*/ 188 h 287"/>
                <a:gd name="T18" fmla="*/ 161 w 224"/>
                <a:gd name="T19" fmla="*/ 188 h 287"/>
                <a:gd name="T20" fmla="*/ 156 w 224"/>
                <a:gd name="T21" fmla="*/ 183 h 287"/>
                <a:gd name="T22" fmla="*/ 192 w 224"/>
                <a:gd name="T23" fmla="*/ 137 h 287"/>
                <a:gd name="T24" fmla="*/ 193 w 224"/>
                <a:gd name="T25" fmla="*/ 138 h 287"/>
                <a:gd name="T26" fmla="*/ 196 w 224"/>
                <a:gd name="T27" fmla="*/ 139 h 287"/>
                <a:gd name="T28" fmla="*/ 197 w 224"/>
                <a:gd name="T29" fmla="*/ 139 h 287"/>
                <a:gd name="T30" fmla="*/ 198 w 224"/>
                <a:gd name="T31" fmla="*/ 140 h 287"/>
                <a:gd name="T32" fmla="*/ 199 w 224"/>
                <a:gd name="T33" fmla="*/ 141 h 287"/>
                <a:gd name="T34" fmla="*/ 200 w 224"/>
                <a:gd name="T35" fmla="*/ 142 h 287"/>
                <a:gd name="T36" fmla="*/ 202 w 224"/>
                <a:gd name="T37" fmla="*/ 143 h 287"/>
                <a:gd name="T38" fmla="*/ 203 w 224"/>
                <a:gd name="T39" fmla="*/ 144 h 287"/>
                <a:gd name="T40" fmla="*/ 204 w 224"/>
                <a:gd name="T41" fmla="*/ 145 h 287"/>
                <a:gd name="T42" fmla="*/ 205 w 224"/>
                <a:gd name="T43" fmla="*/ 146 h 287"/>
                <a:gd name="T44" fmla="*/ 219 w 224"/>
                <a:gd name="T45" fmla="*/ 185 h 287"/>
                <a:gd name="T46" fmla="*/ 219 w 224"/>
                <a:gd name="T47" fmla="*/ 250 h 287"/>
                <a:gd name="T48" fmla="*/ 124 w 224"/>
                <a:gd name="T49" fmla="*/ 178 h 287"/>
                <a:gd name="T50" fmla="*/ 124 w 224"/>
                <a:gd name="T51" fmla="*/ 178 h 287"/>
                <a:gd name="T52" fmla="*/ 118 w 224"/>
                <a:gd name="T53" fmla="*/ 283 h 287"/>
                <a:gd name="T54" fmla="*/ 118 w 224"/>
                <a:gd name="T55" fmla="*/ 283 h 287"/>
                <a:gd name="T56" fmla="*/ 191 w 224"/>
                <a:gd name="T57" fmla="*/ 234 h 287"/>
                <a:gd name="T58" fmla="*/ 172 w 224"/>
                <a:gd name="T59" fmla="*/ 37 h 287"/>
                <a:gd name="T60" fmla="*/ 52 w 224"/>
                <a:gd name="T61" fmla="*/ 83 h 287"/>
                <a:gd name="T62" fmla="*/ 40 w 224"/>
                <a:gd name="T63" fmla="*/ 82 h 287"/>
                <a:gd name="T64" fmla="*/ 155 w 224"/>
                <a:gd name="T65" fmla="*/ 26 h 287"/>
                <a:gd name="T66" fmla="*/ 40 w 224"/>
                <a:gd name="T67" fmla="*/ 82 h 287"/>
                <a:gd name="T68" fmla="*/ 148 w 224"/>
                <a:gd name="T69" fmla="*/ 19 h 287"/>
                <a:gd name="T70" fmla="*/ 25 w 224"/>
                <a:gd name="T71" fmla="*/ 72 h 287"/>
                <a:gd name="T72" fmla="*/ 62 w 224"/>
                <a:gd name="T73" fmla="*/ 100 h 287"/>
                <a:gd name="T74" fmla="*/ 194 w 224"/>
                <a:gd name="T75" fmla="*/ 40 h 287"/>
                <a:gd name="T76" fmla="*/ 203 w 224"/>
                <a:gd name="T77" fmla="*/ 130 h 287"/>
                <a:gd name="T78" fmla="*/ 202 w 224"/>
                <a:gd name="T79" fmla="*/ 129 h 287"/>
                <a:gd name="T80" fmla="*/ 199 w 224"/>
                <a:gd name="T81" fmla="*/ 127 h 287"/>
                <a:gd name="T82" fmla="*/ 198 w 224"/>
                <a:gd name="T83" fmla="*/ 127 h 287"/>
                <a:gd name="T84" fmla="*/ 172 w 224"/>
                <a:gd name="T85" fmla="*/ 121 h 287"/>
                <a:gd name="T86" fmla="*/ 112 w 224"/>
                <a:gd name="T87" fmla="*/ 178 h 287"/>
                <a:gd name="T88" fmla="*/ 72 w 224"/>
                <a:gd name="T89" fmla="*/ 286 h 287"/>
                <a:gd name="T90" fmla="*/ 21 w 224"/>
                <a:gd name="T91" fmla="*/ 65 h 287"/>
                <a:gd name="T92" fmla="*/ 145 w 224"/>
                <a:gd name="T93" fmla="*/ 1 h 287"/>
                <a:gd name="T94" fmla="*/ 21 w 224"/>
                <a:gd name="T95" fmla="*/ 6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" h="287">
                  <a:moveTo>
                    <a:pt x="12" y="70"/>
                  </a:moveTo>
                  <a:cubicBezTo>
                    <a:pt x="16" y="77"/>
                    <a:pt x="21" y="82"/>
                    <a:pt x="27" y="86"/>
                  </a:cubicBezTo>
                  <a:cubicBezTo>
                    <a:pt x="33" y="90"/>
                    <a:pt x="41" y="92"/>
                    <a:pt x="49" y="93"/>
                  </a:cubicBezTo>
                  <a:cubicBezTo>
                    <a:pt x="52" y="94"/>
                    <a:pt x="54" y="97"/>
                    <a:pt x="54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81"/>
                    <a:pt x="54" y="281"/>
                    <a:pt x="54" y="281"/>
                  </a:cubicBezTo>
                  <a:cubicBezTo>
                    <a:pt x="54" y="285"/>
                    <a:pt x="52" y="287"/>
                    <a:pt x="48" y="287"/>
                  </a:cubicBezTo>
                  <a:cubicBezTo>
                    <a:pt x="47" y="287"/>
                    <a:pt x="47" y="287"/>
                    <a:pt x="47" y="287"/>
                  </a:cubicBezTo>
                  <a:cubicBezTo>
                    <a:pt x="38" y="286"/>
                    <a:pt x="29" y="283"/>
                    <a:pt x="21" y="279"/>
                  </a:cubicBezTo>
                  <a:cubicBezTo>
                    <a:pt x="13" y="274"/>
                    <a:pt x="6" y="267"/>
                    <a:pt x="1" y="257"/>
                  </a:cubicBezTo>
                  <a:cubicBezTo>
                    <a:pt x="0" y="256"/>
                    <a:pt x="0" y="255"/>
                    <a:pt x="0" y="25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3" y="67"/>
                    <a:pt x="6" y="67"/>
                  </a:cubicBezTo>
                  <a:cubicBezTo>
                    <a:pt x="9" y="67"/>
                    <a:pt x="11" y="68"/>
                    <a:pt x="12" y="70"/>
                  </a:cubicBezTo>
                  <a:close/>
                  <a:moveTo>
                    <a:pt x="135" y="180"/>
                  </a:moveTo>
                  <a:cubicBezTo>
                    <a:pt x="135" y="180"/>
                    <a:pt x="135" y="180"/>
                    <a:pt x="135" y="180"/>
                  </a:cubicBezTo>
                  <a:cubicBezTo>
                    <a:pt x="135" y="201"/>
                    <a:pt x="151" y="217"/>
                    <a:pt x="171" y="217"/>
                  </a:cubicBezTo>
                  <a:cubicBezTo>
                    <a:pt x="192" y="217"/>
                    <a:pt x="208" y="201"/>
                    <a:pt x="208" y="180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0" y="177"/>
                    <a:pt x="194" y="172"/>
                    <a:pt x="190" y="166"/>
                  </a:cubicBezTo>
                  <a:cubicBezTo>
                    <a:pt x="178" y="175"/>
                    <a:pt x="162" y="180"/>
                    <a:pt x="143" y="180"/>
                  </a:cubicBezTo>
                  <a:cubicBezTo>
                    <a:pt x="140" y="180"/>
                    <a:pt x="137" y="180"/>
                    <a:pt x="135" y="180"/>
                  </a:cubicBezTo>
                  <a:close/>
                  <a:moveTo>
                    <a:pt x="185" y="183"/>
                  </a:moveTo>
                  <a:cubicBezTo>
                    <a:pt x="188" y="183"/>
                    <a:pt x="190" y="185"/>
                    <a:pt x="190" y="188"/>
                  </a:cubicBezTo>
                  <a:cubicBezTo>
                    <a:pt x="190" y="191"/>
                    <a:pt x="188" y="193"/>
                    <a:pt x="185" y="193"/>
                  </a:cubicBezTo>
                  <a:cubicBezTo>
                    <a:pt x="183" y="193"/>
                    <a:pt x="181" y="191"/>
                    <a:pt x="181" y="188"/>
                  </a:cubicBezTo>
                  <a:cubicBezTo>
                    <a:pt x="181" y="185"/>
                    <a:pt x="183" y="183"/>
                    <a:pt x="185" y="183"/>
                  </a:cubicBezTo>
                  <a:close/>
                  <a:moveTo>
                    <a:pt x="156" y="183"/>
                  </a:moveTo>
                  <a:cubicBezTo>
                    <a:pt x="159" y="183"/>
                    <a:pt x="161" y="185"/>
                    <a:pt x="161" y="188"/>
                  </a:cubicBezTo>
                  <a:cubicBezTo>
                    <a:pt x="161" y="191"/>
                    <a:pt x="159" y="193"/>
                    <a:pt x="156" y="193"/>
                  </a:cubicBezTo>
                  <a:cubicBezTo>
                    <a:pt x="153" y="193"/>
                    <a:pt x="151" y="191"/>
                    <a:pt x="151" y="188"/>
                  </a:cubicBezTo>
                  <a:cubicBezTo>
                    <a:pt x="151" y="185"/>
                    <a:pt x="153" y="183"/>
                    <a:pt x="156" y="183"/>
                  </a:cubicBezTo>
                  <a:close/>
                  <a:moveTo>
                    <a:pt x="190" y="136"/>
                  </a:moveTo>
                  <a:cubicBezTo>
                    <a:pt x="190" y="136"/>
                    <a:pt x="190" y="136"/>
                    <a:pt x="190" y="136"/>
                  </a:cubicBezTo>
                  <a:cubicBezTo>
                    <a:pt x="191" y="136"/>
                    <a:pt x="192" y="137"/>
                    <a:pt x="192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8"/>
                    <a:pt x="195" y="138"/>
                    <a:pt x="195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40"/>
                    <a:pt x="197" y="140"/>
                    <a:pt x="197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200" y="141"/>
                    <a:pt x="200" y="141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14" y="154"/>
                    <a:pt x="219" y="166"/>
                    <a:pt x="219" y="180"/>
                  </a:cubicBezTo>
                  <a:cubicBezTo>
                    <a:pt x="219" y="181"/>
                    <a:pt x="219" y="183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00" y="215"/>
                    <a:pt x="147" y="214"/>
                    <a:pt x="124" y="24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5" y="153"/>
                    <a:pt x="146" y="132"/>
                    <a:pt x="172" y="132"/>
                  </a:cubicBezTo>
                  <a:cubicBezTo>
                    <a:pt x="178" y="132"/>
                    <a:pt x="184" y="134"/>
                    <a:pt x="190" y="136"/>
                  </a:cubicBezTo>
                  <a:close/>
                  <a:moveTo>
                    <a:pt x="118" y="283"/>
                  </a:moveTo>
                  <a:cubicBezTo>
                    <a:pt x="168" y="283"/>
                    <a:pt x="168" y="283"/>
                    <a:pt x="168" y="283"/>
                  </a:cubicBezTo>
                  <a:cubicBezTo>
                    <a:pt x="150" y="234"/>
                    <a:pt x="150" y="234"/>
                    <a:pt x="150" y="234"/>
                  </a:cubicBezTo>
                  <a:cubicBezTo>
                    <a:pt x="132" y="243"/>
                    <a:pt x="120" y="262"/>
                    <a:pt x="118" y="283"/>
                  </a:cubicBezTo>
                  <a:close/>
                  <a:moveTo>
                    <a:pt x="176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1" y="262"/>
                    <a:pt x="210" y="243"/>
                    <a:pt x="191" y="234"/>
                  </a:cubicBezTo>
                  <a:cubicBezTo>
                    <a:pt x="176" y="283"/>
                    <a:pt x="176" y="283"/>
                    <a:pt x="176" y="283"/>
                  </a:cubicBezTo>
                  <a:close/>
                  <a:moveTo>
                    <a:pt x="55" y="88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4" y="37"/>
                    <a:pt x="175" y="35"/>
                    <a:pt x="174" y="34"/>
                  </a:cubicBezTo>
                  <a:cubicBezTo>
                    <a:pt x="173" y="32"/>
                    <a:pt x="172" y="32"/>
                    <a:pt x="170" y="32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1" y="83"/>
                    <a:pt x="50" y="85"/>
                    <a:pt x="51" y="87"/>
                  </a:cubicBezTo>
                  <a:cubicBezTo>
                    <a:pt x="51" y="88"/>
                    <a:pt x="53" y="89"/>
                    <a:pt x="55" y="88"/>
                  </a:cubicBezTo>
                  <a:close/>
                  <a:moveTo>
                    <a:pt x="40" y="82"/>
                  </a:moveTo>
                  <a:cubicBezTo>
                    <a:pt x="157" y="31"/>
                    <a:pt x="157" y="31"/>
                    <a:pt x="157" y="31"/>
                  </a:cubicBezTo>
                  <a:cubicBezTo>
                    <a:pt x="159" y="30"/>
                    <a:pt x="160" y="29"/>
                    <a:pt x="159" y="27"/>
                  </a:cubicBezTo>
                  <a:cubicBezTo>
                    <a:pt x="158" y="26"/>
                    <a:pt x="157" y="25"/>
                    <a:pt x="155" y="2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6" y="77"/>
                    <a:pt x="35" y="79"/>
                    <a:pt x="36" y="80"/>
                  </a:cubicBezTo>
                  <a:cubicBezTo>
                    <a:pt x="36" y="82"/>
                    <a:pt x="38" y="82"/>
                    <a:pt x="40" y="82"/>
                  </a:cubicBezTo>
                  <a:close/>
                  <a:moveTo>
                    <a:pt x="29" y="73"/>
                  </a:moveTo>
                  <a:cubicBezTo>
                    <a:pt x="147" y="23"/>
                    <a:pt x="147" y="23"/>
                    <a:pt x="147" y="23"/>
                  </a:cubicBezTo>
                  <a:cubicBezTo>
                    <a:pt x="148" y="22"/>
                    <a:pt x="149" y="21"/>
                    <a:pt x="148" y="19"/>
                  </a:cubicBezTo>
                  <a:cubicBezTo>
                    <a:pt x="148" y="18"/>
                    <a:pt x="146" y="17"/>
                    <a:pt x="145" y="1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69"/>
                    <a:pt x="25" y="71"/>
                    <a:pt x="25" y="72"/>
                  </a:cubicBezTo>
                  <a:cubicBezTo>
                    <a:pt x="26" y="73"/>
                    <a:pt x="27" y="74"/>
                    <a:pt x="29" y="73"/>
                  </a:cubicBezTo>
                  <a:close/>
                  <a:moveTo>
                    <a:pt x="62" y="280"/>
                  </a:move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98"/>
                    <a:pt x="64" y="95"/>
                    <a:pt x="66" y="94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39"/>
                    <a:pt x="195" y="39"/>
                    <a:pt x="197" y="39"/>
                  </a:cubicBezTo>
                  <a:cubicBezTo>
                    <a:pt x="200" y="39"/>
                    <a:pt x="203" y="42"/>
                    <a:pt x="203" y="45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1" y="129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0" y="128"/>
                    <a:pt x="200" y="128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7" y="126"/>
                    <a:pt x="196" y="126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87" y="122"/>
                    <a:pt x="179" y="121"/>
                    <a:pt x="172" y="121"/>
                  </a:cubicBezTo>
                  <a:cubicBezTo>
                    <a:pt x="140" y="121"/>
                    <a:pt x="114" y="146"/>
                    <a:pt x="112" y="177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62"/>
                    <a:pt x="109" y="266"/>
                    <a:pt x="108" y="270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1" y="286"/>
                    <a:pt x="70" y="286"/>
                    <a:pt x="69" y="286"/>
                  </a:cubicBezTo>
                  <a:cubicBezTo>
                    <a:pt x="65" y="286"/>
                    <a:pt x="62" y="284"/>
                    <a:pt x="62" y="280"/>
                  </a:cubicBezTo>
                  <a:close/>
                  <a:moveTo>
                    <a:pt x="21" y="65"/>
                  </a:moveTo>
                  <a:cubicBezTo>
                    <a:pt x="18" y="66"/>
                    <a:pt x="15" y="64"/>
                    <a:pt x="14" y="62"/>
                  </a:cubicBezTo>
                  <a:cubicBezTo>
                    <a:pt x="13" y="60"/>
                    <a:pt x="15" y="57"/>
                    <a:pt x="17" y="56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7" y="0"/>
                    <a:pt x="150" y="1"/>
                    <a:pt x="151" y="3"/>
                  </a:cubicBezTo>
                  <a:cubicBezTo>
                    <a:pt x="152" y="6"/>
                    <a:pt x="151" y="9"/>
                    <a:pt x="149" y="10"/>
                  </a:cubicBezTo>
                  <a:lnTo>
                    <a:pt x="21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7"/>
            </p:custDataLst>
          </p:nvPr>
        </p:nvGrpSpPr>
        <p:grpSpPr>
          <a:xfrm flipH="1">
            <a:off x="7003609" y="1728265"/>
            <a:ext cx="3825005" cy="707100"/>
            <a:chOff x="1115616" y="1131590"/>
            <a:chExt cx="2869127" cy="530325"/>
          </a:xfrm>
        </p:grpSpPr>
        <p:cxnSp>
          <p:nvCxnSpPr>
            <p:cNvPr id="37" name="直接连接符 36"/>
            <p:cNvCxnSpPr/>
            <p:nvPr>
              <p:custDataLst>
                <p:tags r:id="rId28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29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30"/>
              </p:custDataLst>
            </p:nvPr>
          </p:nvCxnSpPr>
          <p:spPr>
            <a:xfrm flipH="1">
              <a:off x="1115616" y="1131590"/>
              <a:ext cx="1" cy="5303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>
            <p:custDataLst>
              <p:tags r:id="rId31"/>
            </p:custDataLst>
          </p:nvPr>
        </p:nvGrpSpPr>
        <p:grpSpPr>
          <a:xfrm>
            <a:off x="10554058" y="2408818"/>
            <a:ext cx="549109" cy="637049"/>
            <a:chOff x="7915527" y="1642004"/>
            <a:chExt cx="411885" cy="477787"/>
          </a:xfrm>
        </p:grpSpPr>
        <p:sp>
          <p:nvSpPr>
            <p:cNvPr id="42" name="六边形 41"/>
            <p:cNvSpPr/>
            <p:nvPr>
              <p:custDataLst>
                <p:tags r:id="rId32"/>
              </p:custDataLst>
            </p:nvPr>
          </p:nvSpPr>
          <p:spPr>
            <a:xfrm rot="5400000">
              <a:off x="7882576" y="1674955"/>
              <a:ext cx="477787" cy="411885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43" name="Freeform 37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992316" y="1761525"/>
              <a:ext cx="258305" cy="225475"/>
            </a:xfrm>
            <a:custGeom>
              <a:avLst/>
              <a:gdLst>
                <a:gd name="T0" fmla="*/ 274 w 309"/>
                <a:gd name="T1" fmla="*/ 0 h 257"/>
                <a:gd name="T2" fmla="*/ 309 w 309"/>
                <a:gd name="T3" fmla="*/ 34 h 257"/>
                <a:gd name="T4" fmla="*/ 299 w 309"/>
                <a:gd name="T5" fmla="*/ 129 h 257"/>
                <a:gd name="T6" fmla="*/ 247 w 309"/>
                <a:gd name="T7" fmla="*/ 139 h 257"/>
                <a:gd name="T8" fmla="*/ 195 w 309"/>
                <a:gd name="T9" fmla="*/ 202 h 257"/>
                <a:gd name="T10" fmla="*/ 195 w 309"/>
                <a:gd name="T11" fmla="*/ 139 h 257"/>
                <a:gd name="T12" fmla="*/ 168 w 309"/>
                <a:gd name="T13" fmla="*/ 123 h 257"/>
                <a:gd name="T14" fmla="*/ 211 w 309"/>
                <a:gd name="T15" fmla="*/ 123 h 257"/>
                <a:gd name="T16" fmla="*/ 211 w 309"/>
                <a:gd name="T17" fmla="*/ 157 h 257"/>
                <a:gd name="T18" fmla="*/ 239 w 309"/>
                <a:gd name="T19" fmla="*/ 123 h 257"/>
                <a:gd name="T20" fmla="*/ 274 w 309"/>
                <a:gd name="T21" fmla="*/ 123 h 257"/>
                <a:gd name="T22" fmla="*/ 293 w 309"/>
                <a:gd name="T23" fmla="*/ 104 h 257"/>
                <a:gd name="T24" fmla="*/ 287 w 309"/>
                <a:gd name="T25" fmla="*/ 21 h 257"/>
                <a:gd name="T26" fmla="*/ 102 w 309"/>
                <a:gd name="T27" fmla="*/ 16 h 257"/>
                <a:gd name="T28" fmla="*/ 83 w 309"/>
                <a:gd name="T29" fmla="*/ 34 h 257"/>
                <a:gd name="T30" fmla="*/ 76 w 309"/>
                <a:gd name="T31" fmla="*/ 118 h 257"/>
                <a:gd name="T32" fmla="*/ 67 w 309"/>
                <a:gd name="T33" fmla="*/ 104 h 257"/>
                <a:gd name="T34" fmla="*/ 77 w 309"/>
                <a:gd name="T35" fmla="*/ 10 h 257"/>
                <a:gd name="T36" fmla="*/ 44 w 309"/>
                <a:gd name="T37" fmla="*/ 115 h 257"/>
                <a:gd name="T38" fmla="*/ 44 w 309"/>
                <a:gd name="T39" fmla="*/ 171 h 257"/>
                <a:gd name="T40" fmla="*/ 44 w 309"/>
                <a:gd name="T41" fmla="*/ 115 h 257"/>
                <a:gd name="T42" fmla="*/ 88 w 309"/>
                <a:gd name="T43" fmla="*/ 123 h 257"/>
                <a:gd name="T44" fmla="*/ 156 w 309"/>
                <a:gd name="T45" fmla="*/ 123 h 257"/>
                <a:gd name="T46" fmla="*/ 92 w 309"/>
                <a:gd name="T47" fmla="*/ 250 h 257"/>
                <a:gd name="T48" fmla="*/ 96 w 309"/>
                <a:gd name="T49" fmla="*/ 201 h 257"/>
                <a:gd name="T50" fmla="*/ 96 w 309"/>
                <a:gd name="T51" fmla="*/ 257 h 257"/>
                <a:gd name="T52" fmla="*/ 149 w 309"/>
                <a:gd name="T53" fmla="*/ 250 h 257"/>
                <a:gd name="T54" fmla="*/ 153 w 309"/>
                <a:gd name="T55" fmla="*/ 201 h 257"/>
                <a:gd name="T56" fmla="*/ 175 w 309"/>
                <a:gd name="T57" fmla="*/ 250 h 257"/>
                <a:gd name="T58" fmla="*/ 153 w 309"/>
                <a:gd name="T59" fmla="*/ 161 h 257"/>
                <a:gd name="T60" fmla="*/ 70 w 309"/>
                <a:gd name="T61" fmla="*/ 183 h 257"/>
                <a:gd name="T62" fmla="*/ 92 w 309"/>
                <a:gd name="T63" fmla="*/ 250 h 257"/>
                <a:gd name="T64" fmla="*/ 19 w 309"/>
                <a:gd name="T65" fmla="*/ 207 h 257"/>
                <a:gd name="T66" fmla="*/ 22 w 309"/>
                <a:gd name="T67" fmla="*/ 248 h 257"/>
                <a:gd name="T68" fmla="*/ 58 w 309"/>
                <a:gd name="T69" fmla="*/ 252 h 257"/>
                <a:gd name="T70" fmla="*/ 59 w 309"/>
                <a:gd name="T71" fmla="*/ 175 h 257"/>
                <a:gd name="T72" fmla="*/ 0 w 309"/>
                <a:gd name="T73" fmla="*/ 193 h 257"/>
                <a:gd name="T74" fmla="*/ 19 w 309"/>
                <a:gd name="T75" fmla="*/ 2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9" h="257">
                  <a:moveTo>
                    <a:pt x="102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84" y="0"/>
                    <a:pt x="292" y="4"/>
                    <a:pt x="299" y="10"/>
                  </a:cubicBezTo>
                  <a:cubicBezTo>
                    <a:pt x="305" y="16"/>
                    <a:pt x="309" y="25"/>
                    <a:pt x="309" y="34"/>
                  </a:cubicBezTo>
                  <a:cubicBezTo>
                    <a:pt x="309" y="104"/>
                    <a:pt x="309" y="104"/>
                    <a:pt x="309" y="104"/>
                  </a:cubicBezTo>
                  <a:cubicBezTo>
                    <a:pt x="309" y="114"/>
                    <a:pt x="305" y="122"/>
                    <a:pt x="299" y="129"/>
                  </a:cubicBezTo>
                  <a:cubicBezTo>
                    <a:pt x="292" y="135"/>
                    <a:pt x="284" y="139"/>
                    <a:pt x="274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195" y="202"/>
                    <a:pt x="195" y="202"/>
                    <a:pt x="195" y="202"/>
                  </a:cubicBezTo>
                  <a:cubicBezTo>
                    <a:pt x="195" y="179"/>
                    <a:pt x="195" y="179"/>
                    <a:pt x="195" y="17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7" y="134"/>
                    <a:pt x="168" y="128"/>
                    <a:pt x="168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11" y="123"/>
                    <a:pt x="211" y="123"/>
                    <a:pt x="211" y="123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37" y="126"/>
                    <a:pt x="237" y="126"/>
                    <a:pt x="237" y="126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9" y="123"/>
                    <a:pt x="284" y="121"/>
                    <a:pt x="287" y="117"/>
                  </a:cubicBezTo>
                  <a:cubicBezTo>
                    <a:pt x="291" y="114"/>
                    <a:pt x="293" y="109"/>
                    <a:pt x="293" y="104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293" y="29"/>
                    <a:pt x="291" y="25"/>
                    <a:pt x="287" y="21"/>
                  </a:cubicBezTo>
                  <a:cubicBezTo>
                    <a:pt x="284" y="18"/>
                    <a:pt x="279" y="16"/>
                    <a:pt x="274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6" y="16"/>
                    <a:pt x="92" y="18"/>
                    <a:pt x="88" y="21"/>
                  </a:cubicBezTo>
                  <a:cubicBezTo>
                    <a:pt x="85" y="25"/>
                    <a:pt x="83" y="29"/>
                    <a:pt x="83" y="34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104"/>
                    <a:pt x="76" y="111"/>
                    <a:pt x="76" y="118"/>
                  </a:cubicBezTo>
                  <a:cubicBezTo>
                    <a:pt x="73" y="115"/>
                    <a:pt x="71" y="113"/>
                    <a:pt x="68" y="110"/>
                  </a:cubicBezTo>
                  <a:cubicBezTo>
                    <a:pt x="67" y="108"/>
                    <a:pt x="67" y="106"/>
                    <a:pt x="67" y="10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25"/>
                    <a:pt x="71" y="16"/>
                    <a:pt x="77" y="10"/>
                  </a:cubicBezTo>
                  <a:cubicBezTo>
                    <a:pt x="83" y="4"/>
                    <a:pt x="92" y="0"/>
                    <a:pt x="102" y="0"/>
                  </a:cubicBezTo>
                  <a:close/>
                  <a:moveTo>
                    <a:pt x="44" y="115"/>
                  </a:moveTo>
                  <a:cubicBezTo>
                    <a:pt x="28" y="115"/>
                    <a:pt x="15" y="127"/>
                    <a:pt x="15" y="143"/>
                  </a:cubicBezTo>
                  <a:cubicBezTo>
                    <a:pt x="15" y="159"/>
                    <a:pt x="28" y="171"/>
                    <a:pt x="44" y="171"/>
                  </a:cubicBezTo>
                  <a:cubicBezTo>
                    <a:pt x="59" y="171"/>
                    <a:pt x="72" y="159"/>
                    <a:pt x="72" y="143"/>
                  </a:cubicBezTo>
                  <a:cubicBezTo>
                    <a:pt x="72" y="127"/>
                    <a:pt x="59" y="115"/>
                    <a:pt x="44" y="115"/>
                  </a:cubicBezTo>
                  <a:close/>
                  <a:moveTo>
                    <a:pt x="122" y="88"/>
                  </a:moveTo>
                  <a:cubicBezTo>
                    <a:pt x="103" y="88"/>
                    <a:pt x="88" y="104"/>
                    <a:pt x="88" y="123"/>
                  </a:cubicBezTo>
                  <a:cubicBezTo>
                    <a:pt x="88" y="141"/>
                    <a:pt x="103" y="157"/>
                    <a:pt x="122" y="157"/>
                  </a:cubicBezTo>
                  <a:cubicBezTo>
                    <a:pt x="141" y="157"/>
                    <a:pt x="156" y="141"/>
                    <a:pt x="156" y="123"/>
                  </a:cubicBezTo>
                  <a:cubicBezTo>
                    <a:pt x="156" y="104"/>
                    <a:pt x="141" y="88"/>
                    <a:pt x="122" y="88"/>
                  </a:cubicBezTo>
                  <a:close/>
                  <a:moveTo>
                    <a:pt x="92" y="250"/>
                  </a:moveTo>
                  <a:cubicBezTo>
                    <a:pt x="92" y="201"/>
                    <a:pt x="92" y="201"/>
                    <a:pt x="92" y="20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96" y="250"/>
                    <a:pt x="96" y="250"/>
                    <a:pt x="96" y="250"/>
                  </a:cubicBezTo>
                  <a:cubicBezTo>
                    <a:pt x="96" y="257"/>
                    <a:pt x="96" y="257"/>
                    <a:pt x="96" y="257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49" y="250"/>
                    <a:pt x="149" y="250"/>
                    <a:pt x="149" y="250"/>
                  </a:cubicBezTo>
                  <a:cubicBezTo>
                    <a:pt x="149" y="201"/>
                    <a:pt x="149" y="201"/>
                    <a:pt x="149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71"/>
                    <a:pt x="165" y="161"/>
                    <a:pt x="153" y="161"/>
                  </a:cubicBezTo>
                  <a:cubicBezTo>
                    <a:pt x="88" y="161"/>
                    <a:pt x="157" y="161"/>
                    <a:pt x="91" y="161"/>
                  </a:cubicBezTo>
                  <a:cubicBezTo>
                    <a:pt x="79" y="161"/>
                    <a:pt x="70" y="171"/>
                    <a:pt x="70" y="183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73" y="250"/>
                    <a:pt x="82" y="250"/>
                    <a:pt x="92" y="250"/>
                  </a:cubicBezTo>
                  <a:close/>
                  <a:moveTo>
                    <a:pt x="19" y="248"/>
                  </a:moveTo>
                  <a:cubicBezTo>
                    <a:pt x="19" y="207"/>
                    <a:pt x="19" y="207"/>
                    <a:pt x="19" y="207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248"/>
                    <a:pt x="22" y="248"/>
                    <a:pt x="22" y="248"/>
                  </a:cubicBezTo>
                  <a:cubicBezTo>
                    <a:pt x="22" y="252"/>
                    <a:pt x="22" y="252"/>
                    <a:pt x="22" y="252"/>
                  </a:cubicBezTo>
                  <a:cubicBezTo>
                    <a:pt x="58" y="252"/>
                    <a:pt x="58" y="252"/>
                    <a:pt x="58" y="252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0"/>
                    <a:pt x="59" y="177"/>
                    <a:pt x="59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8" y="175"/>
                    <a:pt x="0" y="183"/>
                    <a:pt x="0" y="19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4" y="248"/>
                    <a:pt x="11" y="248"/>
                    <a:pt x="19" y="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4"/>
            </p:custDataLst>
          </p:nvPr>
        </p:nvGrpSpPr>
        <p:grpSpPr>
          <a:xfrm flipH="1" flipV="1">
            <a:off x="7003609" y="5376670"/>
            <a:ext cx="3825005" cy="707100"/>
            <a:chOff x="1115616" y="1131590"/>
            <a:chExt cx="2869127" cy="530325"/>
          </a:xfrm>
        </p:grpSpPr>
        <p:cxnSp>
          <p:nvCxnSpPr>
            <p:cNvPr id="45" name="直接连接符 44"/>
            <p:cNvCxnSpPr/>
            <p:nvPr>
              <p:custDataLst>
                <p:tags r:id="rId35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>
              <p:custDataLst>
                <p:tags r:id="rId36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37"/>
              </p:custDataLst>
            </p:nvPr>
          </p:nvCxnSpPr>
          <p:spPr>
            <a:xfrm flipH="1">
              <a:off x="1115616" y="1131590"/>
              <a:ext cx="1" cy="53032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>
            <p:custDataLst>
              <p:tags r:id="rId38"/>
            </p:custDataLst>
          </p:nvPr>
        </p:nvGrpSpPr>
        <p:grpSpPr>
          <a:xfrm>
            <a:off x="10554058" y="4739622"/>
            <a:ext cx="549109" cy="637049"/>
            <a:chOff x="7915527" y="3390107"/>
            <a:chExt cx="411885" cy="477787"/>
          </a:xfrm>
        </p:grpSpPr>
        <p:sp>
          <p:nvSpPr>
            <p:cNvPr id="50" name="六边形 49"/>
            <p:cNvSpPr/>
            <p:nvPr>
              <p:custDataLst>
                <p:tags r:id="rId39"/>
              </p:custDataLst>
            </p:nvPr>
          </p:nvSpPr>
          <p:spPr>
            <a:xfrm rot="5400000">
              <a:off x="7882576" y="3423058"/>
              <a:ext cx="477787" cy="41188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51" name="Freeform 47"/>
            <p:cNvSpPr>
              <a:spLocks noChangeAspect="1"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7972922" y="3516346"/>
              <a:ext cx="297097" cy="240962"/>
            </a:xfrm>
            <a:custGeom>
              <a:avLst/>
              <a:gdLst>
                <a:gd name="T0" fmla="*/ 214 w 329"/>
                <a:gd name="T1" fmla="*/ 10 h 267"/>
                <a:gd name="T2" fmla="*/ 297 w 329"/>
                <a:gd name="T3" fmla="*/ 115 h 267"/>
                <a:gd name="T4" fmla="*/ 221 w 329"/>
                <a:gd name="T5" fmla="*/ 247 h 267"/>
                <a:gd name="T6" fmla="*/ 137 w 329"/>
                <a:gd name="T7" fmla="*/ 265 h 267"/>
                <a:gd name="T8" fmla="*/ 128 w 329"/>
                <a:gd name="T9" fmla="*/ 256 h 267"/>
                <a:gd name="T10" fmla="*/ 113 w 329"/>
                <a:gd name="T11" fmla="*/ 170 h 267"/>
                <a:gd name="T12" fmla="*/ 11 w 329"/>
                <a:gd name="T13" fmla="*/ 151 h 267"/>
                <a:gd name="T14" fmla="*/ 11 w 329"/>
                <a:gd name="T15" fmla="*/ 10 h 267"/>
                <a:gd name="T16" fmla="*/ 227 w 329"/>
                <a:gd name="T17" fmla="*/ 195 h 267"/>
                <a:gd name="T18" fmla="*/ 227 w 329"/>
                <a:gd name="T19" fmla="*/ 187 h 267"/>
                <a:gd name="T20" fmla="*/ 292 w 329"/>
                <a:gd name="T21" fmla="*/ 176 h 267"/>
                <a:gd name="T22" fmla="*/ 227 w 329"/>
                <a:gd name="T23" fmla="*/ 149 h 267"/>
                <a:gd name="T24" fmla="*/ 292 w 329"/>
                <a:gd name="T25" fmla="*/ 149 h 267"/>
                <a:gd name="T26" fmla="*/ 126 w 329"/>
                <a:gd name="T27" fmla="*/ 86 h 267"/>
                <a:gd name="T28" fmla="*/ 126 w 329"/>
                <a:gd name="T29" fmla="*/ 77 h 267"/>
                <a:gd name="T30" fmla="*/ 192 w 329"/>
                <a:gd name="T31" fmla="*/ 67 h 267"/>
                <a:gd name="T32" fmla="*/ 126 w 329"/>
                <a:gd name="T33" fmla="*/ 39 h 267"/>
                <a:gd name="T34" fmla="*/ 192 w 329"/>
                <a:gd name="T35" fmla="*/ 39 h 267"/>
                <a:gd name="T36" fmla="*/ 58 w 329"/>
                <a:gd name="T37" fmla="*/ 36 h 267"/>
                <a:gd name="T38" fmla="*/ 77 w 329"/>
                <a:gd name="T39" fmla="*/ 83 h 267"/>
                <a:gd name="T40" fmla="*/ 96 w 329"/>
                <a:gd name="T41" fmla="*/ 36 h 267"/>
                <a:gd name="T42" fmla="*/ 70 w 329"/>
                <a:gd name="T43" fmla="*/ 124 h 267"/>
                <a:gd name="T44" fmla="*/ 77 w 329"/>
                <a:gd name="T45" fmla="*/ 95 h 267"/>
                <a:gd name="T46" fmla="*/ 73 w 329"/>
                <a:gd name="T47" fmla="*/ 94 h 267"/>
                <a:gd name="T48" fmla="*/ 81 w 329"/>
                <a:gd name="T49" fmla="*/ 93 h 267"/>
                <a:gd name="T50" fmla="*/ 88 w 329"/>
                <a:gd name="T51" fmla="*/ 85 h 267"/>
                <a:gd name="T52" fmla="*/ 65 w 329"/>
                <a:gd name="T53" fmla="*/ 85 h 267"/>
                <a:gd name="T54" fmla="*/ 81 w 329"/>
                <a:gd name="T55" fmla="*/ 45 h 267"/>
                <a:gd name="T56" fmla="*/ 53 w 329"/>
                <a:gd name="T57" fmla="*/ 56 h 267"/>
                <a:gd name="T58" fmla="*/ 94 w 329"/>
                <a:gd name="T59" fmla="*/ 72 h 267"/>
                <a:gd name="T60" fmla="*/ 94 w 329"/>
                <a:gd name="T61" fmla="*/ 50 h 267"/>
                <a:gd name="T62" fmla="*/ 224 w 329"/>
                <a:gd name="T63" fmla="*/ 126 h 267"/>
                <a:gd name="T64" fmla="*/ 186 w 329"/>
                <a:gd name="T65" fmla="*/ 162 h 267"/>
                <a:gd name="T66" fmla="*/ 173 w 329"/>
                <a:gd name="T67" fmla="*/ 200 h 267"/>
                <a:gd name="T68" fmla="*/ 127 w 329"/>
                <a:gd name="T69" fmla="*/ 170 h 267"/>
                <a:gd name="T70" fmla="*/ 155 w 329"/>
                <a:gd name="T71" fmla="*/ 221 h 267"/>
                <a:gd name="T72" fmla="*/ 182 w 329"/>
                <a:gd name="T73" fmla="*/ 229 h 267"/>
                <a:gd name="T74" fmla="*/ 221 w 329"/>
                <a:gd name="T75" fmla="*/ 233 h 267"/>
                <a:gd name="T76" fmla="*/ 288 w 329"/>
                <a:gd name="T77" fmla="*/ 127 h 267"/>
                <a:gd name="T78" fmla="*/ 146 w 329"/>
                <a:gd name="T79" fmla="*/ 115 h 267"/>
                <a:gd name="T80" fmla="*/ 203 w 329"/>
                <a:gd name="T81" fmla="*/ 20 h 267"/>
                <a:gd name="T82" fmla="*/ 21 w 329"/>
                <a:gd name="T83" fmla="*/ 20 h 267"/>
                <a:gd name="T84" fmla="*/ 21 w 329"/>
                <a:gd name="T85" fmla="*/ 141 h 267"/>
                <a:gd name="T86" fmla="*/ 210 w 329"/>
                <a:gd name="T87" fmla="*/ 108 h 267"/>
                <a:gd name="T88" fmla="*/ 148 w 329"/>
                <a:gd name="T89" fmla="*/ 148 h 267"/>
                <a:gd name="T90" fmla="*/ 171 w 329"/>
                <a:gd name="T91" fmla="*/ 174 h 267"/>
                <a:gd name="T92" fmla="*/ 188 w 329"/>
                <a:gd name="T93" fmla="*/ 148 h 267"/>
                <a:gd name="T94" fmla="*/ 210 w 329"/>
                <a:gd name="T95" fmla="*/ 1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67">
                  <a:moveTo>
                    <a:pt x="36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98" y="0"/>
                    <a:pt x="207" y="4"/>
                    <a:pt x="214" y="10"/>
                  </a:cubicBezTo>
                  <a:cubicBezTo>
                    <a:pt x="220" y="17"/>
                    <a:pt x="224" y="26"/>
                    <a:pt x="224" y="36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52" y="94"/>
                    <a:pt x="278" y="102"/>
                    <a:pt x="297" y="115"/>
                  </a:cubicBezTo>
                  <a:cubicBezTo>
                    <a:pt x="317" y="129"/>
                    <a:pt x="329" y="148"/>
                    <a:pt x="329" y="170"/>
                  </a:cubicBezTo>
                  <a:cubicBezTo>
                    <a:pt x="329" y="192"/>
                    <a:pt x="317" y="211"/>
                    <a:pt x="297" y="225"/>
                  </a:cubicBezTo>
                  <a:cubicBezTo>
                    <a:pt x="277" y="239"/>
                    <a:pt x="251" y="247"/>
                    <a:pt x="221" y="247"/>
                  </a:cubicBezTo>
                  <a:cubicBezTo>
                    <a:pt x="215" y="247"/>
                    <a:pt x="208" y="247"/>
                    <a:pt x="202" y="246"/>
                  </a:cubicBezTo>
                  <a:cubicBezTo>
                    <a:pt x="196" y="245"/>
                    <a:pt x="191" y="244"/>
                    <a:pt x="186" y="243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4" y="267"/>
                    <a:pt x="130" y="265"/>
                    <a:pt x="128" y="261"/>
                  </a:cubicBezTo>
                  <a:cubicBezTo>
                    <a:pt x="127" y="260"/>
                    <a:pt x="127" y="258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32" y="215"/>
                    <a:pt x="126" y="207"/>
                    <a:pt x="121" y="200"/>
                  </a:cubicBezTo>
                  <a:cubicBezTo>
                    <a:pt x="116" y="191"/>
                    <a:pt x="113" y="181"/>
                    <a:pt x="113" y="170"/>
                  </a:cubicBezTo>
                  <a:cubicBezTo>
                    <a:pt x="113" y="167"/>
                    <a:pt x="113" y="165"/>
                    <a:pt x="113" y="162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26" y="162"/>
                    <a:pt x="17" y="158"/>
                    <a:pt x="11" y="151"/>
                  </a:cubicBezTo>
                  <a:cubicBezTo>
                    <a:pt x="4" y="145"/>
                    <a:pt x="0" y="136"/>
                    <a:pt x="0" y="1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6"/>
                    <a:pt x="4" y="17"/>
                    <a:pt x="11" y="10"/>
                  </a:cubicBezTo>
                  <a:cubicBezTo>
                    <a:pt x="17" y="4"/>
                    <a:pt x="26" y="0"/>
                    <a:pt x="36" y="0"/>
                  </a:cubicBezTo>
                  <a:close/>
                  <a:moveTo>
                    <a:pt x="227" y="187"/>
                  </a:moveTo>
                  <a:cubicBezTo>
                    <a:pt x="227" y="195"/>
                    <a:pt x="227" y="195"/>
                    <a:pt x="227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27" y="187"/>
                    <a:pt x="227" y="187"/>
                    <a:pt x="227" y="187"/>
                  </a:cubicBezTo>
                  <a:close/>
                  <a:moveTo>
                    <a:pt x="227" y="168"/>
                  </a:moveTo>
                  <a:cubicBezTo>
                    <a:pt x="227" y="176"/>
                    <a:pt x="227" y="176"/>
                    <a:pt x="227" y="176"/>
                  </a:cubicBezTo>
                  <a:cubicBezTo>
                    <a:pt x="292" y="176"/>
                    <a:pt x="292" y="176"/>
                    <a:pt x="292" y="176"/>
                  </a:cubicBezTo>
                  <a:cubicBezTo>
                    <a:pt x="292" y="168"/>
                    <a:pt x="292" y="168"/>
                    <a:pt x="292" y="168"/>
                  </a:cubicBezTo>
                  <a:cubicBezTo>
                    <a:pt x="227" y="168"/>
                    <a:pt x="227" y="168"/>
                    <a:pt x="227" y="168"/>
                  </a:cubicBezTo>
                  <a:close/>
                  <a:moveTo>
                    <a:pt x="227" y="149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92" y="157"/>
                    <a:pt x="292" y="157"/>
                    <a:pt x="292" y="157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27" y="149"/>
                    <a:pt x="227" y="149"/>
                    <a:pt x="227" y="149"/>
                  </a:cubicBezTo>
                  <a:close/>
                  <a:moveTo>
                    <a:pt x="126" y="77"/>
                  </a:moveTo>
                  <a:cubicBezTo>
                    <a:pt x="126" y="86"/>
                    <a:pt x="126" y="86"/>
                    <a:pt x="126" y="86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2" y="77"/>
                    <a:pt x="192" y="77"/>
                    <a:pt x="192" y="77"/>
                  </a:cubicBezTo>
                  <a:cubicBezTo>
                    <a:pt x="126" y="77"/>
                    <a:pt x="126" y="77"/>
                    <a:pt x="126" y="77"/>
                  </a:cubicBezTo>
                  <a:close/>
                  <a:moveTo>
                    <a:pt x="126" y="58"/>
                  </a:moveTo>
                  <a:cubicBezTo>
                    <a:pt x="126" y="67"/>
                    <a:pt x="126" y="67"/>
                    <a:pt x="126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26" y="58"/>
                    <a:pt x="126" y="58"/>
                    <a:pt x="126" y="58"/>
                  </a:cubicBezTo>
                  <a:close/>
                  <a:moveTo>
                    <a:pt x="126" y="39"/>
                  </a:moveTo>
                  <a:cubicBezTo>
                    <a:pt x="126" y="48"/>
                    <a:pt x="126" y="48"/>
                    <a:pt x="126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26" y="39"/>
                    <a:pt x="126" y="39"/>
                    <a:pt x="126" y="39"/>
                  </a:cubicBezTo>
                  <a:close/>
                  <a:moveTo>
                    <a:pt x="77" y="28"/>
                  </a:moveTo>
                  <a:cubicBezTo>
                    <a:pt x="70" y="28"/>
                    <a:pt x="63" y="31"/>
                    <a:pt x="58" y="36"/>
                  </a:cubicBezTo>
                  <a:cubicBezTo>
                    <a:pt x="53" y="41"/>
                    <a:pt x="50" y="48"/>
                    <a:pt x="50" y="56"/>
                  </a:cubicBezTo>
                  <a:cubicBezTo>
                    <a:pt x="50" y="63"/>
                    <a:pt x="53" y="70"/>
                    <a:pt x="58" y="75"/>
                  </a:cubicBezTo>
                  <a:cubicBezTo>
                    <a:pt x="63" y="80"/>
                    <a:pt x="70" y="83"/>
                    <a:pt x="77" y="83"/>
                  </a:cubicBezTo>
                  <a:cubicBezTo>
                    <a:pt x="85" y="83"/>
                    <a:pt x="92" y="80"/>
                    <a:pt x="96" y="75"/>
                  </a:cubicBezTo>
                  <a:cubicBezTo>
                    <a:pt x="101" y="70"/>
                    <a:pt x="104" y="63"/>
                    <a:pt x="104" y="56"/>
                  </a:cubicBezTo>
                  <a:cubicBezTo>
                    <a:pt x="104" y="48"/>
                    <a:pt x="101" y="41"/>
                    <a:pt x="96" y="36"/>
                  </a:cubicBezTo>
                  <a:cubicBezTo>
                    <a:pt x="92" y="31"/>
                    <a:pt x="85" y="28"/>
                    <a:pt x="77" y="28"/>
                  </a:cubicBezTo>
                  <a:close/>
                  <a:moveTo>
                    <a:pt x="76" y="95"/>
                  </a:moveTo>
                  <a:cubicBezTo>
                    <a:pt x="70" y="124"/>
                    <a:pt x="70" y="124"/>
                    <a:pt x="70" y="124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6" y="95"/>
                    <a:pt x="76" y="95"/>
                    <a:pt x="76" y="95"/>
                  </a:cubicBezTo>
                  <a:close/>
                  <a:moveTo>
                    <a:pt x="88" y="85"/>
                  </a:moveTo>
                  <a:cubicBezTo>
                    <a:pt x="81" y="93"/>
                    <a:pt x="81" y="93"/>
                    <a:pt x="81" y="93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5" y="106"/>
                    <a:pt x="104" y="90"/>
                    <a:pt x="88" y="85"/>
                  </a:cubicBezTo>
                  <a:close/>
                  <a:moveTo>
                    <a:pt x="66" y="124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50" y="90"/>
                    <a:pt x="38" y="106"/>
                    <a:pt x="38" y="124"/>
                  </a:cubicBezTo>
                  <a:cubicBezTo>
                    <a:pt x="66" y="124"/>
                    <a:pt x="66" y="124"/>
                    <a:pt x="66" y="124"/>
                  </a:cubicBezTo>
                  <a:close/>
                  <a:moveTo>
                    <a:pt x="81" y="45"/>
                  </a:moveTo>
                  <a:cubicBezTo>
                    <a:pt x="80" y="46"/>
                    <a:pt x="80" y="46"/>
                    <a:pt x="79" y="46"/>
                  </a:cubicBezTo>
                  <a:cubicBezTo>
                    <a:pt x="70" y="51"/>
                    <a:pt x="59" y="51"/>
                    <a:pt x="54" y="51"/>
                  </a:cubicBezTo>
                  <a:cubicBezTo>
                    <a:pt x="54" y="53"/>
                    <a:pt x="53" y="54"/>
                    <a:pt x="53" y="56"/>
                  </a:cubicBezTo>
                  <a:cubicBezTo>
                    <a:pt x="53" y="62"/>
                    <a:pt x="56" y="68"/>
                    <a:pt x="60" y="72"/>
                  </a:cubicBezTo>
                  <a:cubicBezTo>
                    <a:pt x="65" y="77"/>
                    <a:pt x="71" y="79"/>
                    <a:pt x="77" y="79"/>
                  </a:cubicBezTo>
                  <a:cubicBezTo>
                    <a:pt x="84" y="79"/>
                    <a:pt x="90" y="77"/>
                    <a:pt x="94" y="72"/>
                  </a:cubicBezTo>
                  <a:cubicBezTo>
                    <a:pt x="98" y="68"/>
                    <a:pt x="101" y="62"/>
                    <a:pt x="101" y="56"/>
                  </a:cubicBezTo>
                  <a:cubicBezTo>
                    <a:pt x="101" y="54"/>
                    <a:pt x="101" y="52"/>
                    <a:pt x="100" y="51"/>
                  </a:cubicBezTo>
                  <a:cubicBezTo>
                    <a:pt x="98" y="51"/>
                    <a:pt x="96" y="51"/>
                    <a:pt x="94" y="50"/>
                  </a:cubicBezTo>
                  <a:cubicBezTo>
                    <a:pt x="89" y="49"/>
                    <a:pt x="85" y="48"/>
                    <a:pt x="81" y="45"/>
                  </a:cubicBezTo>
                  <a:close/>
                  <a:moveTo>
                    <a:pt x="224" y="107"/>
                  </a:moveTo>
                  <a:cubicBezTo>
                    <a:pt x="224" y="126"/>
                    <a:pt x="224" y="126"/>
                    <a:pt x="224" y="126"/>
                  </a:cubicBezTo>
                  <a:cubicBezTo>
                    <a:pt x="224" y="136"/>
                    <a:pt x="220" y="145"/>
                    <a:pt x="214" y="151"/>
                  </a:cubicBezTo>
                  <a:cubicBezTo>
                    <a:pt x="207" y="158"/>
                    <a:pt x="198" y="162"/>
                    <a:pt x="188" y="162"/>
                  </a:cubicBezTo>
                  <a:cubicBezTo>
                    <a:pt x="186" y="162"/>
                    <a:pt x="186" y="162"/>
                    <a:pt x="186" y="162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6" y="200"/>
                    <a:pt x="183" y="203"/>
                    <a:pt x="179" y="203"/>
                  </a:cubicBezTo>
                  <a:cubicBezTo>
                    <a:pt x="176" y="203"/>
                    <a:pt x="174" y="202"/>
                    <a:pt x="173" y="200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128" y="165"/>
                    <a:pt x="127" y="167"/>
                    <a:pt x="127" y="170"/>
                  </a:cubicBezTo>
                  <a:cubicBezTo>
                    <a:pt x="127" y="178"/>
                    <a:pt x="130" y="185"/>
                    <a:pt x="134" y="192"/>
                  </a:cubicBezTo>
                  <a:cubicBezTo>
                    <a:pt x="138" y="200"/>
                    <a:pt x="144" y="206"/>
                    <a:pt x="152" y="212"/>
                  </a:cubicBezTo>
                  <a:cubicBezTo>
                    <a:pt x="155" y="214"/>
                    <a:pt x="156" y="217"/>
                    <a:pt x="155" y="221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28"/>
                    <a:pt x="185" y="228"/>
                    <a:pt x="187" y="228"/>
                  </a:cubicBezTo>
                  <a:cubicBezTo>
                    <a:pt x="192" y="230"/>
                    <a:pt x="198" y="231"/>
                    <a:pt x="204" y="232"/>
                  </a:cubicBezTo>
                  <a:cubicBezTo>
                    <a:pt x="209" y="232"/>
                    <a:pt x="215" y="233"/>
                    <a:pt x="221" y="233"/>
                  </a:cubicBezTo>
                  <a:cubicBezTo>
                    <a:pt x="248" y="233"/>
                    <a:pt x="271" y="225"/>
                    <a:pt x="288" y="214"/>
                  </a:cubicBezTo>
                  <a:cubicBezTo>
                    <a:pt x="305" y="202"/>
                    <a:pt x="315" y="187"/>
                    <a:pt x="315" y="170"/>
                  </a:cubicBezTo>
                  <a:cubicBezTo>
                    <a:pt x="315" y="153"/>
                    <a:pt x="305" y="138"/>
                    <a:pt x="288" y="127"/>
                  </a:cubicBezTo>
                  <a:cubicBezTo>
                    <a:pt x="272" y="115"/>
                    <a:pt x="249" y="108"/>
                    <a:pt x="224" y="107"/>
                  </a:cubicBezTo>
                  <a:close/>
                  <a:moveTo>
                    <a:pt x="118" y="148"/>
                  </a:moveTo>
                  <a:cubicBezTo>
                    <a:pt x="123" y="135"/>
                    <a:pt x="133" y="124"/>
                    <a:pt x="146" y="115"/>
                  </a:cubicBezTo>
                  <a:cubicBezTo>
                    <a:pt x="162" y="103"/>
                    <a:pt x="185" y="95"/>
                    <a:pt x="210" y="93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0"/>
                    <a:pt x="207" y="24"/>
                    <a:pt x="203" y="20"/>
                  </a:cubicBezTo>
                  <a:cubicBezTo>
                    <a:pt x="200" y="17"/>
                    <a:pt x="194" y="14"/>
                    <a:pt x="188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7"/>
                    <a:pt x="21" y="20"/>
                  </a:cubicBezTo>
                  <a:cubicBezTo>
                    <a:pt x="17" y="24"/>
                    <a:pt x="15" y="30"/>
                    <a:pt x="15" y="3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32"/>
                    <a:pt x="17" y="137"/>
                    <a:pt x="21" y="141"/>
                  </a:cubicBezTo>
                  <a:cubicBezTo>
                    <a:pt x="25" y="145"/>
                    <a:pt x="30" y="148"/>
                    <a:pt x="36" y="148"/>
                  </a:cubicBezTo>
                  <a:cubicBezTo>
                    <a:pt x="118" y="148"/>
                    <a:pt x="118" y="148"/>
                    <a:pt x="118" y="148"/>
                  </a:cubicBezTo>
                  <a:close/>
                  <a:moveTo>
                    <a:pt x="210" y="108"/>
                  </a:moveTo>
                  <a:cubicBezTo>
                    <a:pt x="188" y="110"/>
                    <a:pt x="168" y="116"/>
                    <a:pt x="154" y="127"/>
                  </a:cubicBezTo>
                  <a:cubicBezTo>
                    <a:pt x="145" y="133"/>
                    <a:pt x="138" y="140"/>
                    <a:pt x="134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50" y="148"/>
                    <a:pt x="152" y="149"/>
                    <a:pt x="154" y="150"/>
                  </a:cubicBezTo>
                  <a:cubicBezTo>
                    <a:pt x="171" y="174"/>
                    <a:pt x="171" y="174"/>
                    <a:pt x="171" y="17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171" y="151"/>
                    <a:pt x="175" y="148"/>
                    <a:pt x="179" y="148"/>
                  </a:cubicBezTo>
                  <a:cubicBezTo>
                    <a:pt x="188" y="148"/>
                    <a:pt x="188" y="148"/>
                    <a:pt x="188" y="148"/>
                  </a:cubicBezTo>
                  <a:cubicBezTo>
                    <a:pt x="194" y="148"/>
                    <a:pt x="200" y="145"/>
                    <a:pt x="203" y="141"/>
                  </a:cubicBezTo>
                  <a:cubicBezTo>
                    <a:pt x="207" y="137"/>
                    <a:pt x="210" y="132"/>
                    <a:pt x="210" y="126"/>
                  </a:cubicBezTo>
                  <a:lnTo>
                    <a:pt x="21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Conclusion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3" name="矩形 1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049145" y="4886960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Countries &amp; Genres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" name="矩形 1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333105" y="2562225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Actors &amp; Directors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" name="矩形 1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334375" y="4886960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Ratings &amp; Trends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058035" y="2599055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Movies vs TV Shows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2" name="矩形 1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4351020" y="6083935"/>
            <a:ext cx="3874135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Sensitive content categorization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tflix Dat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-9266" y="1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266" y="0"/>
            <a:ext cx="11344016" cy="6857999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0"/>
                </a:schemeClr>
              </a:gs>
              <a:gs pos="95000">
                <a:schemeClr val="tx1">
                  <a:lumMod val="95000"/>
                  <a:lumOff val="5000"/>
                  <a:alpha val="8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9" name="MH_Others_1"/>
          <p:cNvSpPr txBox="1"/>
          <p:nvPr>
            <p:custDataLst>
              <p:tags r:id="rId3"/>
            </p:custDataLst>
          </p:nvPr>
        </p:nvSpPr>
        <p:spPr>
          <a:xfrm>
            <a:off x="1021715" y="2501900"/>
            <a:ext cx="2874010" cy="10153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zh-CN" altLang="en-US" sz="66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736618" y="1756488"/>
            <a:ext cx="1109948" cy="686394"/>
            <a:chOff x="6145577" y="2096130"/>
            <a:chExt cx="1110009" cy="686432"/>
          </a:xfrm>
        </p:grpSpPr>
        <p:cxnSp>
          <p:nvCxnSpPr>
            <p:cNvPr id="71" name="MH_Other_1"/>
            <p:cNvCxnSpPr/>
            <p:nvPr>
              <p:custDataLst>
                <p:tags r:id="rId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MH_Other_2"/>
            <p:cNvSpPr/>
            <p:nvPr>
              <p:custDataLst>
                <p:tags r:id="rId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36618" y="2802262"/>
            <a:ext cx="1109948" cy="686394"/>
            <a:chOff x="6145577" y="3142521"/>
            <a:chExt cx="1110009" cy="686432"/>
          </a:xfrm>
        </p:grpSpPr>
        <p:cxnSp>
          <p:nvCxnSpPr>
            <p:cNvPr id="76" name="MH_Other_4"/>
            <p:cNvCxnSpPr/>
            <p:nvPr>
              <p:custDataLst>
                <p:tags r:id="rId6"/>
              </p:custDataLst>
            </p:nvPr>
          </p:nvCxnSpPr>
          <p:spPr>
            <a:xfrm flipH="1">
              <a:off x="6525624" y="3142521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MH_Other_5"/>
            <p:cNvSpPr/>
            <p:nvPr>
              <p:custDataLst>
                <p:tags r:id="rId7"/>
              </p:custDataLst>
            </p:nvPr>
          </p:nvSpPr>
          <p:spPr>
            <a:xfrm>
              <a:off x="6145577" y="3544334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pic>
        <p:nvPicPr>
          <p:cNvPr id="5" name="Picture 4" descr="Netflix Dat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任意多边形: 形状 24"/>
          <p:cNvSpPr/>
          <p:nvPr/>
        </p:nvSpPr>
        <p:spPr bwMode="auto">
          <a:xfrm rot="19806011" flipH="1">
            <a:off x="4744299" y="-802865"/>
            <a:ext cx="8825219" cy="8713867"/>
          </a:xfrm>
          <a:custGeom>
            <a:avLst/>
            <a:gdLst>
              <a:gd name="connsiteX0" fmla="*/ 0 w 8825219"/>
              <a:gd name="connsiteY0" fmla="*/ 2768678 h 8713867"/>
              <a:gd name="connsiteX1" fmla="*/ 4814914 w 8825219"/>
              <a:gd name="connsiteY1" fmla="*/ 0 h 8713867"/>
              <a:gd name="connsiteX2" fmla="*/ 8825219 w 8825219"/>
              <a:gd name="connsiteY2" fmla="*/ 2065873 h 8713867"/>
              <a:gd name="connsiteX3" fmla="*/ 8825219 w 8825219"/>
              <a:gd name="connsiteY3" fmla="*/ 5604952 h 8713867"/>
              <a:gd name="connsiteX4" fmla="*/ 3418609 w 8825219"/>
              <a:gd name="connsiteY4" fmla="*/ 8713867 h 8713867"/>
              <a:gd name="connsiteX5" fmla="*/ 0 w 8825219"/>
              <a:gd name="connsiteY5" fmla="*/ 2768678 h 871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5219" h="8713867">
                <a:moveTo>
                  <a:pt x="0" y="2768678"/>
                </a:moveTo>
                <a:lnTo>
                  <a:pt x="4814914" y="0"/>
                </a:lnTo>
                <a:lnTo>
                  <a:pt x="8825219" y="2065873"/>
                </a:lnTo>
                <a:lnTo>
                  <a:pt x="8825219" y="5604952"/>
                </a:lnTo>
                <a:lnTo>
                  <a:pt x="3418609" y="8713867"/>
                </a:lnTo>
                <a:lnTo>
                  <a:pt x="0" y="2768678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MH_SubTitle_1"/>
          <p:cNvSpPr txBox="1"/>
          <p:nvPr>
            <p:custDataLst>
              <p:tags r:id="rId8"/>
            </p:custDataLst>
          </p:nvPr>
        </p:nvSpPr>
        <p:spPr>
          <a:xfrm>
            <a:off x="5815965" y="3670300"/>
            <a:ext cx="6075045" cy="92329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Every great presentation is complete with a great audience</a:t>
            </a: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 — and that’s you!</a:t>
            </a: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-71755" y="2348230"/>
            <a:ext cx="51803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Thank You!</a:t>
            </a:r>
            <a:endParaRPr lang="en-US" altLang="en-US" sz="8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lock Arc 83"/>
          <p:cNvSpPr/>
          <p:nvPr>
            <p:custDataLst>
              <p:tags r:id="rId1"/>
            </p:custDataLst>
          </p:nvPr>
        </p:nvSpPr>
        <p:spPr>
          <a:xfrm>
            <a:off x="5625371" y="2354997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5" name="Block Arc 84"/>
          <p:cNvSpPr/>
          <p:nvPr>
            <p:custDataLst>
              <p:tags r:id="rId2"/>
            </p:custDataLst>
          </p:nvPr>
        </p:nvSpPr>
        <p:spPr>
          <a:xfrm>
            <a:off x="3277548" y="2354997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6" name="Block Arc 85"/>
          <p:cNvSpPr/>
          <p:nvPr>
            <p:custDataLst>
              <p:tags r:id="rId3"/>
            </p:custDataLst>
          </p:nvPr>
        </p:nvSpPr>
        <p:spPr>
          <a:xfrm flipV="1">
            <a:off x="3277548" y="2354995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7" name="Block Arc 86"/>
          <p:cNvSpPr/>
          <p:nvPr>
            <p:custDataLst>
              <p:tags r:id="rId4"/>
            </p:custDataLst>
          </p:nvPr>
        </p:nvSpPr>
        <p:spPr>
          <a:xfrm flipV="1">
            <a:off x="5625371" y="2354995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8" name="TextBox 87"/>
          <p:cNvSpPr txBox="1"/>
          <p:nvPr>
            <p:custDataLst>
              <p:tags r:id="rId5"/>
            </p:custDataLst>
          </p:nvPr>
        </p:nvSpPr>
        <p:spPr>
          <a:xfrm>
            <a:off x="3470833" y="3467544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01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9" name="TextBox 88"/>
          <p:cNvSpPr txBox="1"/>
          <p:nvPr>
            <p:custDataLst>
              <p:tags r:id="rId6"/>
            </p:custDataLst>
          </p:nvPr>
        </p:nvSpPr>
        <p:spPr>
          <a:xfrm>
            <a:off x="3470833" y="4025505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03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0" name="TextBox 89"/>
          <p:cNvSpPr txBox="1"/>
          <p:nvPr>
            <p:custDataLst>
              <p:tags r:id="rId7"/>
            </p:custDataLst>
          </p:nvPr>
        </p:nvSpPr>
        <p:spPr>
          <a:xfrm>
            <a:off x="8118627" y="3467544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02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1" name="TextBox 90"/>
          <p:cNvSpPr txBox="1"/>
          <p:nvPr>
            <p:custDataLst>
              <p:tags r:id="rId8"/>
            </p:custDataLst>
          </p:nvPr>
        </p:nvSpPr>
        <p:spPr>
          <a:xfrm>
            <a:off x="8118627" y="4025505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04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7" name="Text Placeholder 33"/>
          <p:cNvSpPr txBox="1"/>
          <p:nvPr>
            <p:custDataLst>
              <p:tags r:id="rId9"/>
            </p:custDataLst>
          </p:nvPr>
        </p:nvSpPr>
        <p:spPr>
          <a:xfrm>
            <a:off x="919379" y="2057530"/>
            <a:ext cx="1650123" cy="31701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SQL-based analysis of Netflix dataset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8" name="Oval 9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725626" y="2097140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0" name="Text Placeholder 33"/>
          <p:cNvSpPr txBox="1"/>
          <p:nvPr>
            <p:custDataLst>
              <p:tags r:id="rId11"/>
            </p:custDataLst>
          </p:nvPr>
        </p:nvSpPr>
        <p:spPr>
          <a:xfrm>
            <a:off x="919379" y="514342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Answered 15 real-world business questions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1" name="Oval 10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2725626" y="5172531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9386692" y="1648470"/>
            <a:ext cx="43406" cy="344078"/>
          </a:xfrm>
          <a:custGeom>
            <a:avLst/>
            <a:gdLst>
              <a:gd name="connsiteX0" fmla="*/ 25255 w 35466"/>
              <a:gd name="connsiteY0" fmla="*/ 164 h 281102"/>
              <a:gd name="connsiteX1" fmla="*/ 34983 w 35466"/>
              <a:gd name="connsiteY1" fmla="*/ 82849 h 281102"/>
              <a:gd name="connsiteX2" fmla="*/ 10664 w 35466"/>
              <a:gd name="connsiteY2" fmla="*/ 243356 h 281102"/>
              <a:gd name="connsiteX3" fmla="*/ 936 w 35466"/>
              <a:gd name="connsiteY3" fmla="*/ 277402 h 281102"/>
              <a:gd name="connsiteX4" fmla="*/ 936 w 35466"/>
              <a:gd name="connsiteY4" fmla="*/ 180126 h 281102"/>
              <a:gd name="connsiteX5" fmla="*/ 5800 w 35466"/>
              <a:gd name="connsiteY5" fmla="*/ 102304 h 281102"/>
              <a:gd name="connsiteX6" fmla="*/ 25255 w 35466"/>
              <a:gd name="connsiteY6" fmla="*/ 164 h 2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" h="281102">
                <a:moveTo>
                  <a:pt x="25255" y="164"/>
                </a:moveTo>
                <a:cubicBezTo>
                  <a:pt x="30119" y="-3079"/>
                  <a:pt x="37415" y="42317"/>
                  <a:pt x="34983" y="82849"/>
                </a:cubicBezTo>
                <a:cubicBezTo>
                  <a:pt x="32551" y="123381"/>
                  <a:pt x="16338" y="210931"/>
                  <a:pt x="10664" y="243356"/>
                </a:cubicBezTo>
                <a:cubicBezTo>
                  <a:pt x="4990" y="275781"/>
                  <a:pt x="2557" y="287940"/>
                  <a:pt x="936" y="277402"/>
                </a:cubicBezTo>
                <a:cubicBezTo>
                  <a:pt x="-685" y="266864"/>
                  <a:pt x="125" y="209309"/>
                  <a:pt x="936" y="180126"/>
                </a:cubicBezTo>
                <a:cubicBezTo>
                  <a:pt x="1747" y="150943"/>
                  <a:pt x="1747" y="130676"/>
                  <a:pt x="5800" y="102304"/>
                </a:cubicBezTo>
                <a:cubicBezTo>
                  <a:pt x="9853" y="73932"/>
                  <a:pt x="20391" y="3407"/>
                  <a:pt x="25255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5" name="Text Placeholder 33"/>
          <p:cNvSpPr txBox="1"/>
          <p:nvPr>
            <p:custDataLst>
              <p:tags r:id="rId13"/>
            </p:custDataLst>
          </p:nvPr>
        </p:nvSpPr>
        <p:spPr>
          <a:xfrm>
            <a:off x="9626386" y="2057528"/>
            <a:ext cx="1563596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6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Focus on Movies, TV Shows, Genres, Ratings, Countries, Actors</a:t>
            </a:r>
            <a:endParaRPr lang="en-US" altLang="en-US" sz="1800" dirty="0">
              <a:solidFill>
                <a:schemeClr val="accent6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6" name="Oval 105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8915655" y="2097140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8" name="Text Placeholder 33"/>
          <p:cNvSpPr txBox="1"/>
          <p:nvPr>
            <p:custDataLst>
              <p:tags r:id="rId15"/>
            </p:custDataLst>
          </p:nvPr>
        </p:nvSpPr>
        <p:spPr>
          <a:xfrm>
            <a:off x="9626600" y="5143500"/>
            <a:ext cx="1563370" cy="11258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5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Useful for streaming platforms, analysts &amp; strategists</a:t>
            </a:r>
            <a:endParaRPr lang="en-US" altLang="en-US" sz="1800" dirty="0">
              <a:solidFill>
                <a:schemeClr val="accent5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  <a:p>
            <a:pPr marL="0" indent="0" algn="ctr">
              <a:buNone/>
            </a:pPr>
            <a:endParaRPr lang="en-US" altLang="en-US" sz="1800" dirty="0">
              <a:solidFill>
                <a:schemeClr val="accent5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9" name="Oval 108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8915655" y="5172531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1" name="Freeform 142"/>
          <p:cNvSpPr/>
          <p:nvPr>
            <p:custDataLst>
              <p:tags r:id="rId17"/>
            </p:custDataLst>
          </p:nvPr>
        </p:nvSpPr>
        <p:spPr bwMode="auto">
          <a:xfrm>
            <a:off x="9045485" y="5329221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2" name="Freeform 149"/>
          <p:cNvSpPr/>
          <p:nvPr>
            <p:custDataLst>
              <p:tags r:id="rId18"/>
            </p:custDataLst>
          </p:nvPr>
        </p:nvSpPr>
        <p:spPr bwMode="auto">
          <a:xfrm>
            <a:off x="2852696" y="5293453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33" name="组合 32"/>
          <p:cNvGrpSpPr/>
          <p:nvPr>
            <p:custDataLst>
              <p:tags r:id="rId19"/>
            </p:custDataLst>
          </p:nvPr>
        </p:nvGrpSpPr>
        <p:grpSpPr>
          <a:xfrm>
            <a:off x="9026099" y="2258405"/>
            <a:ext cx="311646" cy="193872"/>
            <a:chOff x="8292784" y="1202455"/>
            <a:chExt cx="311687" cy="193872"/>
          </a:xfrm>
        </p:grpSpPr>
        <p:sp>
          <p:nvSpPr>
            <p:cNvPr id="34" name="Freeform 151"/>
            <p:cNvSpPr/>
            <p:nvPr>
              <p:custDataLst>
                <p:tags r:id="rId20"/>
              </p:custDataLst>
            </p:nvPr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35" name="Freeform 15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36" name="Freeform 11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2842634" y="2217820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Project Overview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 bldLvl="0" animBg="1"/>
      <p:bldP spid="86" grpId="0" bldLvl="0" animBg="1"/>
      <p:bldP spid="87" grpId="0" bldLvl="0" animBg="1"/>
      <p:bldP spid="88" grpId="0"/>
      <p:bldP spid="89" grpId="0"/>
      <p:bldP spid="90" grpId="0"/>
      <p:bldP spid="91" grpId="0"/>
      <p:bldP spid="97" grpId="0"/>
      <p:bldP spid="98" grpId="0" bldLvl="0" animBg="1"/>
      <p:bldP spid="100" grpId="0"/>
      <p:bldP spid="101" grpId="0" bldLvl="0" animBg="1"/>
      <p:bldP spid="105" grpId="0"/>
      <p:bldP spid="106" grpId="0" bldLvl="0" animBg="1"/>
      <p:bldP spid="108" grpId="0"/>
      <p:bldP spid="109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921750" y="1514591"/>
            <a:ext cx="2112782" cy="2594123"/>
            <a:chOff x="4815811" y="1544854"/>
            <a:chExt cx="2306611" cy="2831742"/>
          </a:xfrm>
        </p:grpSpPr>
        <p:cxnSp>
          <p:nvCxnSpPr>
            <p:cNvPr id="120" name="Straight Connector 119"/>
            <p:cNvCxnSpPr/>
            <p:nvPr/>
          </p:nvCxnSpPr>
          <p:spPr>
            <a:xfrm flipV="1">
              <a:off x="6567142" y="2875576"/>
              <a:ext cx="555280" cy="2660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973177" y="3240628"/>
              <a:ext cx="349354" cy="7367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490256" y="2946817"/>
              <a:ext cx="61411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6845536" y="2890351"/>
              <a:ext cx="261556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6636373" y="3394234"/>
              <a:ext cx="225677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6346222" y="3146516"/>
              <a:ext cx="225675" cy="5086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578790" y="3844363"/>
              <a:ext cx="57583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322532" y="3969216"/>
              <a:ext cx="113793" cy="4073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056315" y="2229057"/>
              <a:ext cx="41725" cy="6612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687343" y="1812146"/>
              <a:ext cx="389834" cy="4169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6074263" y="1545097"/>
              <a:ext cx="613080" cy="2670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424178" y="1545097"/>
              <a:ext cx="650086" cy="1471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5027800" y="1678621"/>
              <a:ext cx="396378" cy="319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4824863" y="2038040"/>
              <a:ext cx="182074" cy="471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815811" y="2509078"/>
              <a:ext cx="157366" cy="731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4864987" y="2460205"/>
              <a:ext cx="501063" cy="4887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5140569" y="2460205"/>
              <a:ext cx="231736" cy="3332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840215" y="2538060"/>
              <a:ext cx="625436" cy="1538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4997581" y="2791703"/>
              <a:ext cx="150273" cy="4326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26929" y="2521803"/>
              <a:ext cx="324406" cy="269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460687" y="2691892"/>
              <a:ext cx="45250" cy="2957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5046450" y="1998261"/>
              <a:ext cx="331494" cy="46194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5358269" y="1728362"/>
              <a:ext cx="38326" cy="7318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369214" y="2176842"/>
              <a:ext cx="436907" cy="2833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442741" y="1721262"/>
              <a:ext cx="361776" cy="46799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5791453" y="1545097"/>
              <a:ext cx="272787" cy="63150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078550" y="1544854"/>
              <a:ext cx="165859" cy="5831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6268895" y="1812146"/>
              <a:ext cx="432758" cy="3158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6222965" y="2127970"/>
              <a:ext cx="838390" cy="1010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951453" y="2626814"/>
              <a:ext cx="315891" cy="5838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5955481" y="2142494"/>
              <a:ext cx="297384" cy="4843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5823080" y="2142494"/>
              <a:ext cx="413894" cy="341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258929" y="2137145"/>
              <a:ext cx="518246" cy="31431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796760" y="2229057"/>
              <a:ext cx="279115" cy="2131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63857" y="2464323"/>
              <a:ext cx="297497" cy="4260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468879" y="2453261"/>
              <a:ext cx="308910" cy="25657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267344" y="2150093"/>
              <a:ext cx="191716" cy="5597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5800527" y="2172490"/>
              <a:ext cx="163662" cy="4424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5443793" y="2638651"/>
              <a:ext cx="493125" cy="588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354198" y="2464323"/>
              <a:ext cx="562090" cy="1601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981770" y="2458732"/>
              <a:ext cx="767441" cy="1798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971041" y="2650381"/>
              <a:ext cx="492339" cy="667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5170294" y="2791703"/>
              <a:ext cx="350013" cy="1936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4984068" y="2982116"/>
              <a:ext cx="502232" cy="2732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009678" y="3255367"/>
              <a:ext cx="579969" cy="2519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5312063" y="3507272"/>
              <a:ext cx="253114" cy="4180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 flipV="1">
              <a:off x="5568935" y="3508706"/>
              <a:ext cx="143924" cy="51931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5436326" y="4028019"/>
              <a:ext cx="285930" cy="3367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731751" y="4040560"/>
              <a:ext cx="271109" cy="3360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980145" y="3646755"/>
              <a:ext cx="0" cy="718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5964189" y="2638543"/>
              <a:ext cx="0" cy="585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5505937" y="2982116"/>
              <a:ext cx="496924" cy="6646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971041" y="3212073"/>
              <a:ext cx="20698" cy="43228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485274" y="2728943"/>
              <a:ext cx="96764" cy="4293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578656" y="2451459"/>
              <a:ext cx="193124" cy="7068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276482" y="2728943"/>
              <a:ext cx="190780" cy="4954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5523949" y="2708886"/>
              <a:ext cx="930829" cy="2599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5961667" y="3619808"/>
              <a:ext cx="384555" cy="4445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007431" y="4049017"/>
              <a:ext cx="341269" cy="3086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338757" y="3659296"/>
              <a:ext cx="299586" cy="1816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6338757" y="3668444"/>
              <a:ext cx="9943" cy="39450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6263895" y="3228456"/>
              <a:ext cx="90999" cy="4399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5580713" y="3232828"/>
              <a:ext cx="390290" cy="2665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496539" y="2984830"/>
              <a:ext cx="492359" cy="2517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979171" y="3220748"/>
              <a:ext cx="2861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6002860" y="3210639"/>
              <a:ext cx="273622" cy="42232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724992" y="3636725"/>
              <a:ext cx="235599" cy="4090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5304451" y="3615724"/>
              <a:ext cx="672942" cy="34693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320956" y="3971950"/>
              <a:ext cx="1022510" cy="923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346222" y="3414241"/>
              <a:ext cx="499314" cy="2705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5579511" y="3432465"/>
              <a:ext cx="1273491" cy="70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447581" y="4356121"/>
              <a:ext cx="544159" cy="100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998499" y="4360458"/>
              <a:ext cx="326678" cy="105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6327763" y="4312160"/>
              <a:ext cx="264162" cy="6318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6325177" y="4049017"/>
              <a:ext cx="12393" cy="3171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6339518" y="4050282"/>
              <a:ext cx="233863" cy="2618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359970" y="3854229"/>
              <a:ext cx="290379" cy="2030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079485" y="1457625"/>
            <a:ext cx="1962309" cy="2711597"/>
            <a:chOff x="5330055" y="2173721"/>
            <a:chExt cx="1400918" cy="1935594"/>
          </a:xfrm>
          <a:solidFill>
            <a:schemeClr val="bg1">
              <a:lumMod val="75000"/>
            </a:schemeClr>
          </a:solidFill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636808" y="2620714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549460" y="2274670"/>
              <a:ext cx="117706" cy="117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6516818" y="3385440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6014356" y="217372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6274957" y="401878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330055" y="247005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6401522" y="233826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591599" y="4017582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0</a:t>
              </a:r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503887" y="3754166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5897899" y="2844911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44638" y="3115561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606319" y="292363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134075" y="327546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265177" y="2949207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857077" y="2586833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108690" y="4033019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935251" y="4007493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6179055" y="3805077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5911609" y="3481568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935503" y="3250249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5407378" y="2990029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554798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6103821" y="254481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6462121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327312" y="3210835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5686778" y="3434014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6196862" y="3546740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792191" y="3805077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64617" y="4232635"/>
            <a:ext cx="1039085" cy="950713"/>
            <a:chOff x="5408480" y="4511869"/>
            <a:chExt cx="1134411" cy="1037797"/>
          </a:xfrm>
          <a:solidFill>
            <a:schemeClr val="bg1">
              <a:lumMod val="75000"/>
            </a:schemeClr>
          </a:solidFill>
        </p:grpSpPr>
        <p:sp>
          <p:nvSpPr>
            <p:cNvPr id="82" name="Freeform 81"/>
            <p:cNvSpPr/>
            <p:nvPr/>
          </p:nvSpPr>
          <p:spPr>
            <a:xfrm>
              <a:off x="5464289" y="4511869"/>
              <a:ext cx="1028142" cy="964410"/>
            </a:xfrm>
            <a:custGeom>
              <a:avLst/>
              <a:gdLst>
                <a:gd name="connsiteX0" fmla="*/ 0 w 672200"/>
                <a:gd name="connsiteY0" fmla="*/ 0 h 630649"/>
                <a:gd name="connsiteX1" fmla="*/ 671846 w 672200"/>
                <a:gd name="connsiteY1" fmla="*/ 0 h 630649"/>
                <a:gd name="connsiteX2" fmla="*/ 672200 w 672200"/>
                <a:gd name="connsiteY2" fmla="*/ 32054 h 630649"/>
                <a:gd name="connsiteX3" fmla="*/ 657576 w 672200"/>
                <a:gd name="connsiteY3" fmla="*/ 470997 h 630649"/>
                <a:gd name="connsiteX4" fmla="*/ 493887 w 672200"/>
                <a:gd name="connsiteY4" fmla="*/ 626220 h 630649"/>
                <a:gd name="connsiteX5" fmla="*/ 200376 w 672200"/>
                <a:gd name="connsiteY5" fmla="*/ 629042 h 630649"/>
                <a:gd name="connsiteX6" fmla="*/ 31043 w 672200"/>
                <a:gd name="connsiteY6" fmla="*/ 487931 h 630649"/>
                <a:gd name="connsiteX7" fmla="*/ 213 w 672200"/>
                <a:gd name="connsiteY7" fmla="*/ 53019 h 630649"/>
                <a:gd name="connsiteX0-1" fmla="*/ 0 w 672200"/>
                <a:gd name="connsiteY0-2" fmla="*/ 0 h 630649"/>
                <a:gd name="connsiteX1-3" fmla="*/ 671846 w 672200"/>
                <a:gd name="connsiteY1-4" fmla="*/ 0 h 630649"/>
                <a:gd name="connsiteX2-5" fmla="*/ 672200 w 672200"/>
                <a:gd name="connsiteY2-6" fmla="*/ 32054 h 630649"/>
                <a:gd name="connsiteX3-7" fmla="*/ 657576 w 672200"/>
                <a:gd name="connsiteY3-8" fmla="*/ 470997 h 630649"/>
                <a:gd name="connsiteX4-9" fmla="*/ 493887 w 672200"/>
                <a:gd name="connsiteY4-10" fmla="*/ 626220 h 630649"/>
                <a:gd name="connsiteX5-11" fmla="*/ 200376 w 672200"/>
                <a:gd name="connsiteY5-12" fmla="*/ 629042 h 630649"/>
                <a:gd name="connsiteX6-13" fmla="*/ 31043 w 672200"/>
                <a:gd name="connsiteY6-14" fmla="*/ 487931 h 630649"/>
                <a:gd name="connsiteX7-15" fmla="*/ 231194 w 672200"/>
                <a:gd name="connsiteY7-16" fmla="*/ 129219 h 630649"/>
                <a:gd name="connsiteX8" fmla="*/ 0 w 672200"/>
                <a:gd name="connsiteY8" fmla="*/ 0 h 630649"/>
                <a:gd name="connsiteX0-17" fmla="*/ 46884 w 719084"/>
                <a:gd name="connsiteY0-18" fmla="*/ 0 h 630649"/>
                <a:gd name="connsiteX1-19" fmla="*/ 718730 w 719084"/>
                <a:gd name="connsiteY1-20" fmla="*/ 0 h 630649"/>
                <a:gd name="connsiteX2-21" fmla="*/ 719084 w 719084"/>
                <a:gd name="connsiteY2-22" fmla="*/ 32054 h 630649"/>
                <a:gd name="connsiteX3-23" fmla="*/ 704460 w 719084"/>
                <a:gd name="connsiteY3-24" fmla="*/ 470997 h 630649"/>
                <a:gd name="connsiteX4-25" fmla="*/ 540771 w 719084"/>
                <a:gd name="connsiteY4-26" fmla="*/ 626220 h 630649"/>
                <a:gd name="connsiteX5-27" fmla="*/ 247260 w 719084"/>
                <a:gd name="connsiteY5-28" fmla="*/ 629042 h 630649"/>
                <a:gd name="connsiteX6-29" fmla="*/ 77927 w 719084"/>
                <a:gd name="connsiteY6-30" fmla="*/ 487931 h 630649"/>
                <a:gd name="connsiteX7-31" fmla="*/ 46884 w 719084"/>
                <a:gd name="connsiteY7-32" fmla="*/ 0 h 630649"/>
                <a:gd name="connsiteX0-33" fmla="*/ 756 w 672956"/>
                <a:gd name="connsiteY0-34" fmla="*/ 0 h 630649"/>
                <a:gd name="connsiteX1-35" fmla="*/ 672602 w 672956"/>
                <a:gd name="connsiteY1-36" fmla="*/ 0 h 630649"/>
                <a:gd name="connsiteX2-37" fmla="*/ 672956 w 672956"/>
                <a:gd name="connsiteY2-38" fmla="*/ 32054 h 630649"/>
                <a:gd name="connsiteX3-39" fmla="*/ 658332 w 672956"/>
                <a:gd name="connsiteY3-40" fmla="*/ 470997 h 630649"/>
                <a:gd name="connsiteX4-41" fmla="*/ 494643 w 672956"/>
                <a:gd name="connsiteY4-42" fmla="*/ 626220 h 630649"/>
                <a:gd name="connsiteX5-43" fmla="*/ 201132 w 672956"/>
                <a:gd name="connsiteY5-44" fmla="*/ 629042 h 630649"/>
                <a:gd name="connsiteX6-45" fmla="*/ 31799 w 672956"/>
                <a:gd name="connsiteY6-46" fmla="*/ 487931 h 630649"/>
                <a:gd name="connsiteX7-47" fmla="*/ 756 w 672956"/>
                <a:gd name="connsiteY7-48" fmla="*/ 0 h 630649"/>
                <a:gd name="connsiteX0-49" fmla="*/ 124 w 672324"/>
                <a:gd name="connsiteY0-50" fmla="*/ 0 h 630649"/>
                <a:gd name="connsiteX1-51" fmla="*/ 671970 w 672324"/>
                <a:gd name="connsiteY1-52" fmla="*/ 0 h 630649"/>
                <a:gd name="connsiteX2-53" fmla="*/ 672324 w 672324"/>
                <a:gd name="connsiteY2-54" fmla="*/ 32054 h 630649"/>
                <a:gd name="connsiteX3-55" fmla="*/ 657700 w 672324"/>
                <a:gd name="connsiteY3-56" fmla="*/ 470997 h 630649"/>
                <a:gd name="connsiteX4-57" fmla="*/ 494011 w 672324"/>
                <a:gd name="connsiteY4-58" fmla="*/ 626220 h 630649"/>
                <a:gd name="connsiteX5-59" fmla="*/ 200500 w 672324"/>
                <a:gd name="connsiteY5-60" fmla="*/ 629042 h 630649"/>
                <a:gd name="connsiteX6-61" fmla="*/ 31167 w 672324"/>
                <a:gd name="connsiteY6-62" fmla="*/ 487931 h 630649"/>
                <a:gd name="connsiteX7-63" fmla="*/ 124 w 672324"/>
                <a:gd name="connsiteY7-64" fmla="*/ 0 h 6306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672324" h="630649">
                  <a:moveTo>
                    <a:pt x="124" y="0"/>
                  </a:moveTo>
                  <a:lnTo>
                    <a:pt x="671970" y="0"/>
                  </a:lnTo>
                  <a:lnTo>
                    <a:pt x="672324" y="32054"/>
                  </a:lnTo>
                  <a:cubicBezTo>
                    <a:pt x="671950" y="155680"/>
                    <a:pt x="661404" y="375100"/>
                    <a:pt x="657700" y="470997"/>
                  </a:cubicBezTo>
                  <a:cubicBezTo>
                    <a:pt x="594200" y="541082"/>
                    <a:pt x="561744" y="571657"/>
                    <a:pt x="494011" y="626220"/>
                  </a:cubicBezTo>
                  <a:cubicBezTo>
                    <a:pt x="406522" y="621517"/>
                    <a:pt x="294575" y="635157"/>
                    <a:pt x="200500" y="629042"/>
                  </a:cubicBezTo>
                  <a:cubicBezTo>
                    <a:pt x="134647" y="580594"/>
                    <a:pt x="89963" y="547669"/>
                    <a:pt x="31167" y="487931"/>
                  </a:cubicBezTo>
                  <a:cubicBezTo>
                    <a:pt x="21583" y="380710"/>
                    <a:pt x="-1901" y="109897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5408480" y="4647679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5408480" y="4781032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5408480" y="4925056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5408480" y="5065557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806853" y="5368691"/>
              <a:ext cx="371880" cy="180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   </a:t>
              </a:r>
              <a:endParaRPr lang="id-ID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39" name="Text Placeholder 33"/>
          <p:cNvSpPr txBox="1"/>
          <p:nvPr/>
        </p:nvSpPr>
        <p:spPr>
          <a:xfrm>
            <a:off x="5283835" y="2554605"/>
            <a:ext cx="1511935" cy="5232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en-US" sz="20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 algn="ctr">
              <a:buNone/>
            </a:pPr>
            <a:r>
              <a:rPr lang="en-US" altLang="en-US" sz="20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Table Name: netflix</a:t>
            </a:r>
            <a:endParaRPr lang="en-US" altLang="en-US" sz="20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433951" y="1563275"/>
            <a:ext cx="647916" cy="6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1</a:t>
            </a:r>
            <a:endParaRPr lang="en-AU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 flipV="1">
            <a:off x="2911779" y="2424453"/>
            <a:ext cx="1820489" cy="1737245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3234505" y="1894653"/>
            <a:ext cx="1633892" cy="1169694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3"/>
          <p:cNvSpPr txBox="1"/>
          <p:nvPr/>
        </p:nvSpPr>
        <p:spPr>
          <a:xfrm flipH="1">
            <a:off x="8494228" y="2380050"/>
            <a:ext cx="1511657" cy="29210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rating, duration, listed_in, description</a:t>
            </a:r>
            <a:endParaRPr lang="en-US" altLang="en-US" sz="18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 flipH="1">
            <a:off x="8926098" y="1616178"/>
            <a:ext cx="647916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3</a:t>
            </a:r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7219572" y="2777059"/>
            <a:ext cx="2041529" cy="1312896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6807829" y="1950416"/>
            <a:ext cx="1960943" cy="1677938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3"/>
          <p:cNvSpPr txBox="1"/>
          <p:nvPr/>
        </p:nvSpPr>
        <p:spPr>
          <a:xfrm>
            <a:off x="1669415" y="466407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country, date_added, release_year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126902" y="3841302"/>
            <a:ext cx="647916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2</a:t>
            </a:r>
            <a:endParaRPr 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0" name="Text Placeholder 33"/>
          <p:cNvSpPr txBox="1"/>
          <p:nvPr/>
        </p:nvSpPr>
        <p:spPr>
          <a:xfrm>
            <a:off x="9182915" y="4546082"/>
            <a:ext cx="1511657" cy="29210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Source: Single Excel dataset → imported into PostgreSQL</a:t>
            </a:r>
            <a:endParaRPr lang="en-US" altLang="en-US" sz="1800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9417299" y="3762892"/>
            <a:ext cx="647916" cy="6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4</a:t>
            </a:r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0" name="Text Placeholder 33"/>
          <p:cNvSpPr txBox="1"/>
          <p:nvPr/>
        </p:nvSpPr>
        <p:spPr>
          <a:xfrm>
            <a:off x="1708259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01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2" name="Text Placeholder 33"/>
          <p:cNvSpPr txBox="1"/>
          <p:nvPr/>
        </p:nvSpPr>
        <p:spPr>
          <a:xfrm>
            <a:off x="4733432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02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4" name="Text Placeholder 33"/>
          <p:cNvSpPr txBox="1"/>
          <p:nvPr/>
        </p:nvSpPr>
        <p:spPr>
          <a:xfrm>
            <a:off x="7758605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03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6887165" y="2662312"/>
            <a:ext cx="230824" cy="2308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6494380" y="3523190"/>
            <a:ext cx="230824" cy="23085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4971175" y="2959745"/>
            <a:ext cx="216616" cy="2166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4834556" y="2326580"/>
            <a:ext cx="217634" cy="217662"/>
          </a:xfrm>
          <a:prstGeom prst="ellipse">
            <a:avLst/>
          </a:prstGeom>
          <a:solidFill>
            <a:schemeClr val="accent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Dataset Used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213995" y="330517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Key Columns: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Text Placeholder 33"/>
          <p:cNvSpPr txBox="1"/>
          <p:nvPr/>
        </p:nvSpPr>
        <p:spPr>
          <a:xfrm>
            <a:off x="1812290" y="245300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show_id, type, title, director, casts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ldLvl="0" animBg="1"/>
      <p:bldP spid="44" grpId="0"/>
      <p:bldP spid="45" grpId="0" bldLvl="0" animBg="1"/>
      <p:bldP spid="77" grpId="0"/>
      <p:bldP spid="78" grpId="0" bldLvl="0" animBg="1"/>
      <p:bldP spid="80" grpId="0"/>
      <p:bldP spid="81" grpId="0" bldLvl="0" animBg="1"/>
      <p:bldP spid="200" grpId="0"/>
      <p:bldP spid="202" grpId="0"/>
      <p:bldP spid="204" grpId="0"/>
      <p:bldP spid="205" grpId="0" bldLvl="0" animBg="1"/>
      <p:bldP spid="206" grpId="0" bldLvl="0" animBg="1"/>
      <p:bldP spid="207" grpId="0" bldLvl="0" animBg="1"/>
      <p:bldP spid="208" grpId="0" bldLvl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 rot="10800000" flipV="1">
            <a:off x="4324821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 rot="10800000" flipV="1">
            <a:off x="5520418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4" name="Oval 23"/>
          <p:cNvSpPr/>
          <p:nvPr/>
        </p:nvSpPr>
        <p:spPr>
          <a:xfrm rot="10800000" flipV="1">
            <a:off x="6716014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3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" name="Oval 24"/>
          <p:cNvSpPr/>
          <p:nvPr/>
        </p:nvSpPr>
        <p:spPr>
          <a:xfrm rot="10800000" flipV="1">
            <a:off x="4894791" y="3066659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" name="Oval 25"/>
          <p:cNvSpPr/>
          <p:nvPr/>
        </p:nvSpPr>
        <p:spPr>
          <a:xfrm rot="10800000" flipV="1">
            <a:off x="6090387" y="3066659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dirty="0">
              <a:solidFill>
                <a:schemeClr val="accent4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7" name="Oval 26"/>
          <p:cNvSpPr/>
          <p:nvPr/>
        </p:nvSpPr>
        <p:spPr>
          <a:xfrm rot="10800000" flipV="1">
            <a:off x="5412313" y="1946828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9288628" y="1902218"/>
            <a:ext cx="1960625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Identify top actors &amp; directors</a:t>
            </a:r>
            <a:endParaRPr lang="en-US" altLang="en-US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9289263" y="3066206"/>
            <a:ext cx="196062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Study ratings &amp; audience segmentation</a:t>
            </a:r>
            <a:endParaRPr lang="en-US" altLang="en-US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9287993" y="4548329"/>
            <a:ext cx="196062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Detect violent/sensitive content patterns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4" name="Rounded Rectangle 37"/>
          <p:cNvSpPr/>
          <p:nvPr/>
        </p:nvSpPr>
        <p:spPr>
          <a:xfrm>
            <a:off x="8475010" y="1902542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5" name="Rounded Rectangle 40"/>
          <p:cNvSpPr/>
          <p:nvPr/>
        </p:nvSpPr>
        <p:spPr>
          <a:xfrm>
            <a:off x="8475010" y="3251947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6" name="Rounded Rectangle 42"/>
          <p:cNvSpPr/>
          <p:nvPr/>
        </p:nvSpPr>
        <p:spPr>
          <a:xfrm>
            <a:off x="8475010" y="4601354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7" name="TextBox 44"/>
          <p:cNvSpPr txBox="1"/>
          <p:nvPr/>
        </p:nvSpPr>
        <p:spPr>
          <a:xfrm flipH="1">
            <a:off x="914858" y="1953299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Compare Movies vs TV Shows count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9" name="TextBox 48"/>
          <p:cNvSpPr txBox="1"/>
          <p:nvPr/>
        </p:nvSpPr>
        <p:spPr>
          <a:xfrm flipH="1">
            <a:off x="914858" y="3302708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en-US" dirty="0">
                <a:solidFill>
                  <a:schemeClr val="accent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Analyze country-wise distribution</a:t>
            </a:r>
            <a:endParaRPr lang="en-US" altLang="en-US" dirty="0">
              <a:solidFill>
                <a:schemeClr val="accent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1" name="TextBox 50"/>
          <p:cNvSpPr txBox="1"/>
          <p:nvPr/>
        </p:nvSpPr>
        <p:spPr>
          <a:xfrm flipH="1">
            <a:off x="914858" y="4654655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Track yearly release trends (India focus)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8" name="Rounded Rectangle 56"/>
          <p:cNvSpPr/>
          <p:nvPr/>
        </p:nvSpPr>
        <p:spPr>
          <a:xfrm flipH="1">
            <a:off x="3109360" y="1902542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9" name="Rounded Rectangle 57"/>
          <p:cNvSpPr/>
          <p:nvPr/>
        </p:nvSpPr>
        <p:spPr>
          <a:xfrm flipH="1">
            <a:off x="3109360" y="3251947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60" name="Rounded Rectangle 58"/>
          <p:cNvSpPr/>
          <p:nvPr/>
        </p:nvSpPr>
        <p:spPr>
          <a:xfrm flipH="1">
            <a:off x="3109360" y="4601354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632173" y="3402340"/>
            <a:ext cx="30717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62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63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64" name="Freeform 142"/>
          <p:cNvSpPr/>
          <p:nvPr/>
        </p:nvSpPr>
        <p:spPr bwMode="auto">
          <a:xfrm>
            <a:off x="3268130" y="4797977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65" name="Freeform 149"/>
          <p:cNvSpPr/>
          <p:nvPr/>
        </p:nvSpPr>
        <p:spPr bwMode="auto">
          <a:xfrm>
            <a:off x="3255586" y="3417253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622816" y="2114301"/>
            <a:ext cx="311646" cy="193872"/>
            <a:chOff x="8292784" y="1202455"/>
            <a:chExt cx="311687" cy="193872"/>
          </a:xfrm>
        </p:grpSpPr>
        <p:sp>
          <p:nvSpPr>
            <p:cNvPr id="67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68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69" name="Freeform 116"/>
          <p:cNvSpPr>
            <a:spLocks noEditPoints="1"/>
          </p:cNvSpPr>
          <p:nvPr/>
        </p:nvSpPr>
        <p:spPr bwMode="auto">
          <a:xfrm>
            <a:off x="3245165" y="2047678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566900" y="4739817"/>
            <a:ext cx="402605" cy="331075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71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2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3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4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5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6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78" name="Freeform 116"/>
          <p:cNvSpPr>
            <a:spLocks noEditPoints="1"/>
          </p:cNvSpPr>
          <p:nvPr/>
        </p:nvSpPr>
        <p:spPr bwMode="auto">
          <a:xfrm>
            <a:off x="5823726" y="2361339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1" name="Freeform 149"/>
          <p:cNvSpPr/>
          <p:nvPr/>
        </p:nvSpPr>
        <p:spPr bwMode="auto">
          <a:xfrm>
            <a:off x="5320673" y="3484386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4" name="Freeform 142"/>
          <p:cNvSpPr/>
          <p:nvPr/>
        </p:nvSpPr>
        <p:spPr bwMode="auto">
          <a:xfrm>
            <a:off x="6517155" y="3531122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36373" y="4614126"/>
            <a:ext cx="311646" cy="193872"/>
            <a:chOff x="8292784" y="1202455"/>
            <a:chExt cx="311687" cy="193872"/>
          </a:xfrm>
          <a:solidFill>
            <a:schemeClr val="accent3"/>
          </a:solidFill>
        </p:grpSpPr>
        <p:sp>
          <p:nvSpPr>
            <p:cNvPr id="90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3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916489" y="4560642"/>
            <a:ext cx="307174" cy="307212"/>
            <a:chOff x="11121822" y="1145785"/>
            <a:chExt cx="307214" cy="307212"/>
          </a:xfrm>
          <a:solidFill>
            <a:schemeClr val="accent2"/>
          </a:solidFill>
        </p:grpSpPr>
        <p:sp>
          <p:nvSpPr>
            <p:cNvPr id="97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8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704095" y="4548712"/>
            <a:ext cx="402605" cy="331075"/>
            <a:chOff x="5108575" y="3992563"/>
            <a:chExt cx="428625" cy="352426"/>
          </a:xfrm>
          <a:solidFill>
            <a:schemeClr val="accent1"/>
          </a:solidFill>
        </p:grpSpPr>
        <p:sp>
          <p:nvSpPr>
            <p:cNvPr id="100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1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2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4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5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Project Objectives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" grpId="0" bldLvl="0" animBg="1"/>
      <p:bldP spid="3" grpId="0" bldLvl="0" animBg="1"/>
      <p:bldP spid="7" grpId="0" bldLvl="0" animBg="1"/>
      <p:bldP spid="8" grpId="0"/>
      <p:bldP spid="10" grpId="0"/>
      <p:bldP spid="12" grpId="0"/>
      <p:bldP spid="14" grpId="0" bldLvl="0" animBg="1"/>
      <p:bldP spid="15" grpId="0" bldLvl="0" animBg="1"/>
      <p:bldP spid="16" grpId="0" bldLvl="0" animBg="1"/>
      <p:bldP spid="17" grpId="0"/>
      <p:bldP spid="19" grpId="0"/>
      <p:bldP spid="21" grpId="0"/>
      <p:bldP spid="58" grpId="0" bldLvl="0" animBg="1"/>
      <p:bldP spid="59" grpId="0" bldLvl="0" animBg="1"/>
      <p:bldP spid="6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接连接符 60"/>
          <p:cNvCxnSpPr/>
          <p:nvPr>
            <p:custDataLst>
              <p:tags r:id="rId1"/>
            </p:custDataLst>
          </p:nvPr>
        </p:nvCxnSpPr>
        <p:spPr>
          <a:xfrm>
            <a:off x="912700" y="3458635"/>
            <a:ext cx="10367802" cy="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>
            <p:custDataLst>
              <p:tags r:id="rId2"/>
            </p:custDataLst>
          </p:nvPr>
        </p:nvGrpSpPr>
        <p:grpSpPr>
          <a:xfrm>
            <a:off x="1296692" y="3284471"/>
            <a:ext cx="1288584" cy="371351"/>
            <a:chOff x="1656597" y="1995686"/>
            <a:chExt cx="966564" cy="278513"/>
          </a:xfrm>
          <a:solidFill>
            <a:schemeClr val="accent1"/>
          </a:solidFill>
        </p:grpSpPr>
        <p:grpSp>
          <p:nvGrpSpPr>
            <p:cNvPr id="63" name="组合 62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65" name="矩形 64"/>
              <p:cNvSpPr/>
              <p:nvPr>
                <p:custDataLst>
                  <p:tags r:id="rId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6" name="等腰三角形 65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7" name="等腰三角形 66"/>
              <p:cNvSpPr/>
              <p:nvPr>
                <p:custDataLst>
                  <p:tags r:id="rId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64" name="TextBox 63"/>
            <p:cNvSpPr txBox="1"/>
            <p:nvPr>
              <p:custDataLst>
                <p:tags r:id="rId6"/>
              </p:custDataLst>
            </p:nvPr>
          </p:nvSpPr>
          <p:spPr>
            <a:xfrm>
              <a:off x="1890351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7"/>
            </p:custDataLst>
          </p:nvPr>
        </p:nvGrpSpPr>
        <p:grpSpPr>
          <a:xfrm>
            <a:off x="3302502" y="3284471"/>
            <a:ext cx="1288584" cy="371351"/>
            <a:chOff x="1656597" y="1995686"/>
            <a:chExt cx="966564" cy="278513"/>
          </a:xfrm>
          <a:solidFill>
            <a:schemeClr val="tx2"/>
          </a:solidFill>
        </p:grpSpPr>
        <p:grpSp>
          <p:nvGrpSpPr>
            <p:cNvPr id="69" name="组合 68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71" name="矩形 70"/>
              <p:cNvSpPr/>
              <p:nvPr>
                <p:custDataLst>
                  <p:tags r:id="rId8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2" name="等腰三角形 71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3" name="等腰三角形 72"/>
              <p:cNvSpPr/>
              <p:nvPr>
                <p:custDataLst>
                  <p:tags r:id="rId10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70" name="TextBox 69"/>
            <p:cNvSpPr txBox="1"/>
            <p:nvPr>
              <p:custDataLst>
                <p:tags r:id="rId11"/>
              </p:custDataLst>
            </p:nvPr>
          </p:nvSpPr>
          <p:spPr>
            <a:xfrm>
              <a:off x="1916000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en-US" altLang="zh-CN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12"/>
            </p:custDataLst>
          </p:nvPr>
        </p:nvGrpSpPr>
        <p:grpSpPr>
          <a:xfrm>
            <a:off x="5308311" y="3284471"/>
            <a:ext cx="1288584" cy="371351"/>
            <a:chOff x="1656597" y="1995686"/>
            <a:chExt cx="966564" cy="278513"/>
          </a:xfrm>
          <a:solidFill>
            <a:schemeClr val="accent2"/>
          </a:solidFill>
        </p:grpSpPr>
        <p:grpSp>
          <p:nvGrpSpPr>
            <p:cNvPr id="75" name="组合 74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77" name="矩形 76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8" name="等腰三角形 77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等腰三角形 78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76" name="TextBox 75"/>
            <p:cNvSpPr txBox="1"/>
            <p:nvPr>
              <p:custDataLst>
                <p:tags r:id="rId16"/>
              </p:custDataLst>
            </p:nvPr>
          </p:nvSpPr>
          <p:spPr>
            <a:xfrm>
              <a:off x="1869800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17"/>
            </p:custDataLst>
          </p:nvPr>
        </p:nvGrpSpPr>
        <p:grpSpPr>
          <a:xfrm>
            <a:off x="7314121" y="3284471"/>
            <a:ext cx="1288584" cy="371351"/>
            <a:chOff x="1656597" y="1995686"/>
            <a:chExt cx="966564" cy="278513"/>
          </a:xfrm>
          <a:solidFill>
            <a:schemeClr val="accent3"/>
          </a:solidFill>
        </p:grpSpPr>
        <p:grpSp>
          <p:nvGrpSpPr>
            <p:cNvPr id="81" name="组合 80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83" name="矩形 8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4" name="等腰三角形 83"/>
              <p:cNvSpPr/>
              <p:nvPr>
                <p:custDataLst>
                  <p:tags r:id="rId19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5" name="等腰三角形 84"/>
              <p:cNvSpPr/>
              <p:nvPr>
                <p:custDataLst>
                  <p:tags r:id="rId20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2" name="TextBox 81"/>
            <p:cNvSpPr txBox="1"/>
            <p:nvPr>
              <p:custDataLst>
                <p:tags r:id="rId21"/>
              </p:custDataLst>
            </p:nvPr>
          </p:nvSpPr>
          <p:spPr>
            <a:xfrm>
              <a:off x="1893345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6" name="组合 85"/>
          <p:cNvGrpSpPr/>
          <p:nvPr>
            <p:custDataLst>
              <p:tags r:id="rId22"/>
            </p:custDataLst>
          </p:nvPr>
        </p:nvGrpSpPr>
        <p:grpSpPr>
          <a:xfrm>
            <a:off x="9319930" y="3284471"/>
            <a:ext cx="1288584" cy="371351"/>
            <a:chOff x="1656597" y="1995686"/>
            <a:chExt cx="966564" cy="278513"/>
          </a:xfrm>
          <a:solidFill>
            <a:schemeClr val="accent4"/>
          </a:solidFill>
        </p:grpSpPr>
        <p:grpSp>
          <p:nvGrpSpPr>
            <p:cNvPr id="87" name="组合 86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89" name="矩形 8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等腰三角形 89"/>
              <p:cNvSpPr/>
              <p:nvPr>
                <p:custDataLst>
                  <p:tags r:id="rId2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1" name="等腰三角形 90"/>
              <p:cNvSpPr/>
              <p:nvPr>
                <p:custDataLst>
                  <p:tags r:id="rId2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8" name="TextBox 87"/>
            <p:cNvSpPr txBox="1"/>
            <p:nvPr>
              <p:custDataLst>
                <p:tags r:id="rId26"/>
              </p:custDataLst>
            </p:nvPr>
          </p:nvSpPr>
          <p:spPr>
            <a:xfrm>
              <a:off x="1895145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en-US" altLang="zh-CN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>
            <p:custDataLst>
              <p:tags r:id="rId27"/>
            </p:custDataLst>
          </p:nvPr>
        </p:nvGrpSpPr>
        <p:grpSpPr>
          <a:xfrm>
            <a:off x="1296694" y="1408908"/>
            <a:ext cx="1326783" cy="1815897"/>
            <a:chOff x="1146848" y="1210045"/>
            <a:chExt cx="995217" cy="1361923"/>
          </a:xfrm>
        </p:grpSpPr>
        <p:cxnSp>
          <p:nvCxnSpPr>
            <p:cNvPr id="93" name="直接连接符 92"/>
            <p:cNvCxnSpPr/>
            <p:nvPr>
              <p:custDataLst>
                <p:tags r:id="rId28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/>
            <p:cNvSpPr/>
            <p:nvPr>
              <p:custDataLst>
                <p:tags r:id="rId29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0"/>
              <a:stretch>
                <a:fillRect/>
              </a:stretch>
            </a:blip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5" name="组合 94"/>
          <p:cNvGrpSpPr/>
          <p:nvPr>
            <p:custDataLst>
              <p:tags r:id="rId31"/>
            </p:custDataLst>
          </p:nvPr>
        </p:nvGrpSpPr>
        <p:grpSpPr>
          <a:xfrm>
            <a:off x="1050335" y="4088900"/>
            <a:ext cx="1710776" cy="1824203"/>
            <a:chOff x="786808" y="3219822"/>
            <a:chExt cx="1283249" cy="1368152"/>
          </a:xfrm>
        </p:grpSpPr>
        <p:sp>
          <p:nvSpPr>
            <p:cNvPr id="96" name="矩形 95"/>
            <p:cNvSpPr/>
            <p:nvPr>
              <p:custDataLst>
                <p:tags r:id="rId32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7" name="矩形 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885936" y="3298170"/>
              <a:ext cx="1085168" cy="899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rPr>
                <a:t>How many Movies vs TV Shows exist?</a:t>
              </a:r>
              <a:endParaRPr lang="en-US" altLang="en-US" sz="1600" kern="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>
            <p:custDataLst>
              <p:tags r:id="rId34"/>
            </p:custDataLst>
          </p:nvPr>
        </p:nvGrpSpPr>
        <p:grpSpPr>
          <a:xfrm>
            <a:off x="3264304" y="1408908"/>
            <a:ext cx="1326783" cy="1815897"/>
            <a:chOff x="1146848" y="1210045"/>
            <a:chExt cx="995217" cy="1361923"/>
          </a:xfrm>
        </p:grpSpPr>
        <p:cxnSp>
          <p:nvCxnSpPr>
            <p:cNvPr id="99" name="直接连接符 98"/>
            <p:cNvCxnSpPr/>
            <p:nvPr>
              <p:custDataLst>
                <p:tags r:id="rId35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/>
            <p:cNvSpPr/>
            <p:nvPr>
              <p:custDataLst>
                <p:tags r:id="rId36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38"/>
            </p:custDataLst>
          </p:nvPr>
        </p:nvGrpSpPr>
        <p:grpSpPr>
          <a:xfrm>
            <a:off x="2992599" y="4088900"/>
            <a:ext cx="1710776" cy="1824203"/>
            <a:chOff x="786808" y="3219822"/>
            <a:chExt cx="1283249" cy="1368152"/>
          </a:xfrm>
        </p:grpSpPr>
        <p:sp>
          <p:nvSpPr>
            <p:cNvPr id="102" name="矩形 101"/>
            <p:cNvSpPr/>
            <p:nvPr>
              <p:custDataLst>
                <p:tags r:id="rId39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矩形 1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881594" y="3232681"/>
              <a:ext cx="1085039" cy="1193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What’s the most common rating?</a:t>
              </a:r>
              <a:endParaRPr lang="en-US" altLang="en-US" sz="1600" kern="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41"/>
            </p:custDataLst>
          </p:nvPr>
        </p:nvGrpSpPr>
        <p:grpSpPr>
          <a:xfrm>
            <a:off x="5312327" y="1408908"/>
            <a:ext cx="1326783" cy="1815897"/>
            <a:chOff x="1146848" y="1210045"/>
            <a:chExt cx="995217" cy="1361923"/>
          </a:xfrm>
        </p:grpSpPr>
        <p:cxnSp>
          <p:nvCxnSpPr>
            <p:cNvPr id="105" name="直接连接符 104"/>
            <p:cNvCxnSpPr/>
            <p:nvPr>
              <p:custDataLst>
                <p:tags r:id="rId42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/>
            <p:cNvSpPr/>
            <p:nvPr>
              <p:custDataLst>
                <p:tags r:id="rId43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 dpi="0" rotWithShape="1">
              <a:blip r:embed="rId4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7" name="组合 106"/>
          <p:cNvGrpSpPr/>
          <p:nvPr>
            <p:custDataLst>
              <p:tags r:id="rId45"/>
            </p:custDataLst>
          </p:nvPr>
        </p:nvGrpSpPr>
        <p:grpSpPr>
          <a:xfrm>
            <a:off x="5040621" y="4088900"/>
            <a:ext cx="1710776" cy="1824203"/>
            <a:chOff x="786808" y="3219822"/>
            <a:chExt cx="1283249" cy="1368152"/>
          </a:xfrm>
        </p:grpSpPr>
        <p:sp>
          <p:nvSpPr>
            <p:cNvPr id="108" name="矩形 107"/>
            <p:cNvSpPr/>
            <p:nvPr>
              <p:custDataLst>
                <p:tags r:id="rId46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9" name="矩形 1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881649" y="3319122"/>
              <a:ext cx="1085168" cy="117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Which year had the highest releases?</a:t>
              </a:r>
              <a:endParaRPr lang="en-US" altLang="en-US" sz="1600" kern="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0" name="组合 109"/>
          <p:cNvGrpSpPr/>
          <p:nvPr>
            <p:custDataLst>
              <p:tags r:id="rId48"/>
            </p:custDataLst>
          </p:nvPr>
        </p:nvGrpSpPr>
        <p:grpSpPr>
          <a:xfrm>
            <a:off x="7357634" y="1408908"/>
            <a:ext cx="1326783" cy="1815897"/>
            <a:chOff x="1146848" y="1210045"/>
            <a:chExt cx="995217" cy="1361923"/>
          </a:xfrm>
        </p:grpSpPr>
        <p:cxnSp>
          <p:nvCxnSpPr>
            <p:cNvPr id="111" name="直接连接符 110"/>
            <p:cNvCxnSpPr/>
            <p:nvPr>
              <p:custDataLst>
                <p:tags r:id="rId49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椭圆 111"/>
            <p:cNvSpPr/>
            <p:nvPr>
              <p:custDataLst>
                <p:tags r:id="rId50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3" name="组合 112"/>
          <p:cNvGrpSpPr/>
          <p:nvPr>
            <p:custDataLst>
              <p:tags r:id="rId51"/>
            </p:custDataLst>
          </p:nvPr>
        </p:nvGrpSpPr>
        <p:grpSpPr>
          <a:xfrm>
            <a:off x="7085928" y="4088900"/>
            <a:ext cx="1710776" cy="1824203"/>
            <a:chOff x="786808" y="3219822"/>
            <a:chExt cx="1283249" cy="1368152"/>
          </a:xfrm>
        </p:grpSpPr>
        <p:sp>
          <p:nvSpPr>
            <p:cNvPr id="114" name="矩形 113"/>
            <p:cNvSpPr/>
            <p:nvPr>
              <p:custDataLst>
                <p:tags r:id="rId52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5" name="矩形 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881649" y="3319122"/>
              <a:ext cx="1085168" cy="117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Top 5 countries producing Netflix content?</a:t>
              </a:r>
              <a:endParaRPr lang="en-US" altLang="en-US" sz="1600" kern="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6" name="组合 115"/>
          <p:cNvGrpSpPr/>
          <p:nvPr>
            <p:custDataLst>
              <p:tags r:id="rId54"/>
            </p:custDataLst>
          </p:nvPr>
        </p:nvGrpSpPr>
        <p:grpSpPr>
          <a:xfrm>
            <a:off x="9319931" y="1408908"/>
            <a:ext cx="1326783" cy="1815897"/>
            <a:chOff x="1146848" y="1210045"/>
            <a:chExt cx="995217" cy="1361923"/>
          </a:xfrm>
        </p:grpSpPr>
        <p:cxnSp>
          <p:nvCxnSpPr>
            <p:cNvPr id="117" name="直接连接符 116"/>
            <p:cNvCxnSpPr/>
            <p:nvPr>
              <p:custDataLst>
                <p:tags r:id="rId55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/>
            <p:cNvSpPr/>
            <p:nvPr>
              <p:custDataLst>
                <p:tags r:id="rId56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 dpi="0" rotWithShape="1">
              <a:blip r:embed="rId4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9" name="组合 118"/>
          <p:cNvGrpSpPr/>
          <p:nvPr>
            <p:custDataLst>
              <p:tags r:id="rId57"/>
            </p:custDataLst>
          </p:nvPr>
        </p:nvGrpSpPr>
        <p:grpSpPr>
          <a:xfrm>
            <a:off x="9048225" y="4088900"/>
            <a:ext cx="1710776" cy="1824203"/>
            <a:chOff x="786808" y="3219822"/>
            <a:chExt cx="1283249" cy="1368152"/>
          </a:xfrm>
        </p:grpSpPr>
        <p:sp>
          <p:nvSpPr>
            <p:cNvPr id="120" name="矩形 119"/>
            <p:cNvSpPr/>
            <p:nvPr>
              <p:custDataLst>
                <p:tags r:id="rId58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21" name="矩形 1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81649" y="3311978"/>
              <a:ext cx="1085168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Which are the longest movies?</a:t>
              </a:r>
              <a:endParaRPr lang="en-US" altLang="en-US" sz="1600" kern="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Business Problems Addressed (Part 1)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  <p:custDataLst>
      <p:tags r:id="rId6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6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65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6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266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266" y="0"/>
            <a:ext cx="11344016" cy="6857999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0"/>
                </a:schemeClr>
              </a:gs>
              <a:gs pos="95000">
                <a:schemeClr val="tx1">
                  <a:lumMod val="95000"/>
                  <a:lumOff val="5000"/>
                  <a:alpha val="8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4068" y="2501782"/>
            <a:ext cx="3815715" cy="1513840"/>
            <a:chOff x="357225" y="1376370"/>
            <a:chExt cx="3815715" cy="1513840"/>
          </a:xfrm>
        </p:grpSpPr>
        <p:sp>
          <p:nvSpPr>
            <p:cNvPr id="8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984605" y="1376370"/>
              <a:ext cx="2873744" cy="101536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endParaRPr lang="zh-CN" altLang="en-US" sz="66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90" name="MH_Others_2"/>
            <p:cNvSpPr txBox="1"/>
            <p:nvPr>
              <p:custDataLst>
                <p:tags r:id="rId3"/>
              </p:custDataLst>
            </p:nvPr>
          </p:nvSpPr>
          <p:spPr>
            <a:xfrm>
              <a:off x="357225" y="1966920"/>
              <a:ext cx="3815715" cy="9232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6000" b="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ea typeface="Calibri" panose="020F0502020204030204" charset="0"/>
                  <a:cs typeface="+mn-lt"/>
                  <a:sym typeface="Arial" panose="020B0604020202020204" pitchFamily="34" charset="0"/>
                </a:rPr>
                <a:t>NETFLIX</a:t>
              </a:r>
              <a:endParaRPr lang="en-US" altLang="zh-CN" sz="6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Calibri" panose="020F0502020204030204" charset="0"/>
                <a:cs typeface="+mn-lt"/>
                <a:sym typeface="Arial" panose="020B0604020202020204" pitchFamily="34" charset="0"/>
              </a:endParaRPr>
            </a:p>
          </p:txBody>
        </p:sp>
      </p:grpSp>
      <p:sp>
        <p:nvSpPr>
          <p:cNvPr id="25" name="任意多边形: 形状 24"/>
          <p:cNvSpPr/>
          <p:nvPr/>
        </p:nvSpPr>
        <p:spPr bwMode="auto">
          <a:xfrm rot="19806011" flipH="1">
            <a:off x="4744299" y="-802865"/>
            <a:ext cx="8825219" cy="8713867"/>
          </a:xfrm>
          <a:custGeom>
            <a:avLst/>
            <a:gdLst>
              <a:gd name="connsiteX0" fmla="*/ 0 w 8825219"/>
              <a:gd name="connsiteY0" fmla="*/ 2768678 h 8713867"/>
              <a:gd name="connsiteX1" fmla="*/ 4814914 w 8825219"/>
              <a:gd name="connsiteY1" fmla="*/ 0 h 8713867"/>
              <a:gd name="connsiteX2" fmla="*/ 8825219 w 8825219"/>
              <a:gd name="connsiteY2" fmla="*/ 2065873 h 8713867"/>
              <a:gd name="connsiteX3" fmla="*/ 8825219 w 8825219"/>
              <a:gd name="connsiteY3" fmla="*/ 5604952 h 8713867"/>
              <a:gd name="connsiteX4" fmla="*/ 3418609 w 8825219"/>
              <a:gd name="connsiteY4" fmla="*/ 8713867 h 8713867"/>
              <a:gd name="connsiteX5" fmla="*/ 0 w 8825219"/>
              <a:gd name="connsiteY5" fmla="*/ 2768678 h 871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5219" h="8713867">
                <a:moveTo>
                  <a:pt x="0" y="2768678"/>
                </a:moveTo>
                <a:lnTo>
                  <a:pt x="4814914" y="0"/>
                </a:lnTo>
                <a:lnTo>
                  <a:pt x="8825219" y="2065873"/>
                </a:lnTo>
                <a:lnTo>
                  <a:pt x="8825219" y="5604952"/>
                </a:lnTo>
                <a:lnTo>
                  <a:pt x="3418609" y="8713867"/>
                </a:lnTo>
                <a:lnTo>
                  <a:pt x="0" y="2768678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718202" y="1756488"/>
            <a:ext cx="1128364" cy="686394"/>
            <a:chOff x="6127160" y="2096130"/>
            <a:chExt cx="1128426" cy="686432"/>
          </a:xfrm>
        </p:grpSpPr>
        <p:cxnSp>
          <p:nvCxnSpPr>
            <p:cNvPr id="71" name="MH_Other_1"/>
            <p:cNvCxnSpPr/>
            <p:nvPr>
              <p:custDataLst>
                <p:tags r:id="rId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MH_Other_2"/>
            <p:cNvSpPr/>
            <p:nvPr>
              <p:custDataLst>
                <p:tags r:id="rId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73" name="MH_Other_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127160" y="2109301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01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18202" y="2802262"/>
            <a:ext cx="1128364" cy="686394"/>
            <a:chOff x="6127160" y="3142521"/>
            <a:chExt cx="1128426" cy="686432"/>
          </a:xfrm>
        </p:grpSpPr>
        <p:cxnSp>
          <p:nvCxnSpPr>
            <p:cNvPr id="76" name="MH_Other_4"/>
            <p:cNvCxnSpPr/>
            <p:nvPr>
              <p:custDataLst>
                <p:tags r:id="rId7"/>
              </p:custDataLst>
            </p:nvPr>
          </p:nvCxnSpPr>
          <p:spPr>
            <a:xfrm flipH="1">
              <a:off x="6525624" y="3142521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MH_Other_5"/>
            <p:cNvSpPr/>
            <p:nvPr>
              <p:custDataLst>
                <p:tags r:id="rId8"/>
              </p:custDataLst>
            </p:nvPr>
          </p:nvSpPr>
          <p:spPr>
            <a:xfrm>
              <a:off x="6145577" y="3544334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78" name="MH_Other_6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127160" y="3155692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02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718202" y="3848036"/>
            <a:ext cx="1128364" cy="686394"/>
            <a:chOff x="6127160" y="4187237"/>
            <a:chExt cx="1128426" cy="686432"/>
          </a:xfrm>
        </p:grpSpPr>
        <p:cxnSp>
          <p:nvCxnSpPr>
            <p:cNvPr id="81" name="MH_Other_7"/>
            <p:cNvCxnSpPr/>
            <p:nvPr>
              <p:custDataLst>
                <p:tags r:id="rId10"/>
              </p:custDataLst>
            </p:nvPr>
          </p:nvCxnSpPr>
          <p:spPr>
            <a:xfrm flipH="1">
              <a:off x="6525624" y="4187237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MH_Other_8"/>
            <p:cNvSpPr/>
            <p:nvPr>
              <p:custDataLst>
                <p:tags r:id="rId11"/>
              </p:custDataLst>
            </p:nvPr>
          </p:nvSpPr>
          <p:spPr>
            <a:xfrm>
              <a:off x="6145577" y="4589050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83" name="MH_Other_9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27160" y="4200408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03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718202" y="4893810"/>
            <a:ext cx="1128364" cy="684720"/>
            <a:chOff x="6127160" y="5233626"/>
            <a:chExt cx="1128426" cy="684758"/>
          </a:xfrm>
        </p:grpSpPr>
        <p:cxnSp>
          <p:nvCxnSpPr>
            <p:cNvPr id="86" name="MH_Other_10"/>
            <p:cNvCxnSpPr/>
            <p:nvPr>
              <p:custDataLst>
                <p:tags r:id="rId13"/>
              </p:custDataLst>
            </p:nvPr>
          </p:nvCxnSpPr>
          <p:spPr>
            <a:xfrm flipH="1">
              <a:off x="6525624" y="5233626"/>
              <a:ext cx="729962" cy="684758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MH_Other_11"/>
            <p:cNvSpPr/>
            <p:nvPr>
              <p:custDataLst>
                <p:tags r:id="rId14"/>
              </p:custDataLst>
            </p:nvPr>
          </p:nvSpPr>
          <p:spPr>
            <a:xfrm>
              <a:off x="6145577" y="5635440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>
                <a:defRPr/>
              </a:pPr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88" name="MH_Other_1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127160" y="5246797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04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72720" y="61595"/>
            <a:ext cx="638492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Business Problems Addressed (Part 2)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142480" y="1609090"/>
            <a:ext cx="50495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Content added in last 5 years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Which directors have the most shows?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TV shows with more than 5 seasons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Which genres dominate Netflix?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Netflix content from India (trends by year)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Actor insights (Salman Khan + Top 10 Indian actors)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Content flagged as Good vs Bad (violence)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32"/>
          <p:cNvGraphicFramePr/>
          <p:nvPr/>
        </p:nvGraphicFramePr>
        <p:xfrm>
          <a:off x="1262947" y="2641635"/>
          <a:ext cx="2552368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Chart 35"/>
          <p:cNvGraphicFramePr/>
          <p:nvPr/>
        </p:nvGraphicFramePr>
        <p:xfrm>
          <a:off x="4395821" y="2641635"/>
          <a:ext cx="2552368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/>
        </p:nvSpPr>
        <p:spPr>
          <a:xfrm>
            <a:off x="7471864" y="1844356"/>
            <a:ext cx="585711" cy="5857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1</a:t>
            </a:r>
            <a:endParaRPr lang="en-US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2" name="Text Placeholder 33"/>
          <p:cNvSpPr txBox="1"/>
          <p:nvPr/>
        </p:nvSpPr>
        <p:spPr>
          <a:xfrm>
            <a:off x="8446135" y="1945005"/>
            <a:ext cx="3571240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Data Preparation – Import Excel → PostgreSQL, assign data types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472346" y="2724187"/>
            <a:ext cx="585711" cy="5857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2</a:t>
            </a:r>
            <a:endParaRPr lang="en-US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4" name="Text Placeholder 33"/>
          <p:cNvSpPr txBox="1"/>
          <p:nvPr/>
        </p:nvSpPr>
        <p:spPr>
          <a:xfrm>
            <a:off x="8446135" y="2825750"/>
            <a:ext cx="3427730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Basic Exploration – SELECT, DISTINCT, WHERE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471917" y="3703502"/>
            <a:ext cx="585711" cy="5857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3</a:t>
            </a:r>
            <a:endParaRPr lang="en-AU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6" name="Text Placeholder 33"/>
          <p:cNvSpPr txBox="1"/>
          <p:nvPr/>
        </p:nvSpPr>
        <p:spPr>
          <a:xfrm>
            <a:off x="8446135" y="3884930"/>
            <a:ext cx="3221355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chemeClr val="accent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Advanced Analysis – Aggregations, Date filters, Text search</a:t>
            </a:r>
            <a:endParaRPr lang="en-US" altLang="en-US" sz="1600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478750" y="4683307"/>
            <a:ext cx="585711" cy="5857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4</a:t>
            </a:r>
            <a:endParaRPr lang="en-AU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8" name="Text Placeholder 33"/>
          <p:cNvSpPr txBox="1"/>
          <p:nvPr/>
        </p:nvSpPr>
        <p:spPr>
          <a:xfrm>
            <a:off x="8446135" y="4784090"/>
            <a:ext cx="3284855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chemeClr val="accent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Array Handling – UNNEST, STRING_TO_ARRAY for actors/genres</a:t>
            </a:r>
            <a:endParaRPr lang="en-US" altLang="en-US" sz="1600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Methodology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17625" y="19450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2000" dirty="0">
                <a:solidFill>
                  <a:srgbClr val="AC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Steps followed:</a:t>
            </a:r>
            <a:endParaRPr lang="en-US" altLang="en-US" sz="2000" dirty="0">
              <a:solidFill>
                <a:srgbClr val="AC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Graphic spid="36" grpId="0">
        <p:bldAsOne/>
      </p:bldGraphic>
      <p:bldP spid="41" grpId="0" bldLvl="0" animBg="1"/>
      <p:bldP spid="42" grpId="0"/>
      <p:bldP spid="43" grpId="0" bldLvl="0" animBg="1"/>
      <p:bldP spid="44" grpId="0"/>
      <p:bldP spid="45" grpId="0" bldLvl="0" animBg="1"/>
      <p:bldP spid="46" grpId="0"/>
      <p:bldP spid="47" grpId="0" bldLvl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1"/>
            </p:custDataLst>
          </p:nvPr>
        </p:nvCxnSpPr>
        <p:spPr>
          <a:xfrm>
            <a:off x="1394" y="3645420"/>
            <a:ext cx="11180894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>
            <p:custDataLst>
              <p:tags r:id="rId2"/>
            </p:custDataLst>
          </p:nvPr>
        </p:nvGrpSpPr>
        <p:grpSpPr>
          <a:xfrm>
            <a:off x="7163977" y="3227357"/>
            <a:ext cx="2262054" cy="254634"/>
            <a:chOff x="7163516" y="3227357"/>
            <a:chExt cx="2262348" cy="254634"/>
          </a:xfrm>
        </p:grpSpPr>
        <p:sp>
          <p:nvSpPr>
            <p:cNvPr id="52" name="Rectangle 51"/>
            <p:cNvSpPr/>
            <p:nvPr>
              <p:custDataLst>
                <p:tags r:id="rId3"/>
              </p:custDataLst>
            </p:nvPr>
          </p:nvSpPr>
          <p:spPr>
            <a:xfrm>
              <a:off x="7163516" y="3300674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8" name="Oval 57"/>
            <p:cNvSpPr/>
            <p:nvPr>
              <p:custDataLst>
                <p:tags r:id="rId4"/>
              </p:custDataLst>
            </p:nvPr>
          </p:nvSpPr>
          <p:spPr>
            <a:xfrm>
              <a:off x="9171230" y="3227357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60" name="Text Placeholder 33"/>
          <p:cNvSpPr txBox="1"/>
          <p:nvPr>
            <p:custDataLst>
              <p:tags r:id="rId5"/>
            </p:custDataLst>
          </p:nvPr>
        </p:nvSpPr>
        <p:spPr>
          <a:xfrm>
            <a:off x="2069279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Movies dominate over TV Shows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1" name="Oval 6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12029" y="1676552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1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3" name="Text Placeholder 33"/>
          <p:cNvSpPr txBox="1"/>
          <p:nvPr>
            <p:custDataLst>
              <p:tags r:id="rId7"/>
            </p:custDataLst>
          </p:nvPr>
        </p:nvSpPr>
        <p:spPr>
          <a:xfrm>
            <a:off x="4204164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Most common rating = TV-MA (mature audience)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4" name="Oval 6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753264" y="1676552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2</a:t>
            </a:r>
            <a:endParaRPr lang="en-AU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6" name="Text Placeholder 33"/>
          <p:cNvSpPr txBox="1"/>
          <p:nvPr>
            <p:custDataLst>
              <p:tags r:id="rId9"/>
            </p:custDataLst>
          </p:nvPr>
        </p:nvSpPr>
        <p:spPr>
          <a:xfrm>
            <a:off x="6330411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Top producing countries = USA, India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7" name="Oval 6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879512" y="1676552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3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9" name="Text Placeholder 33"/>
          <p:cNvSpPr txBox="1"/>
          <p:nvPr>
            <p:custDataLst>
              <p:tags r:id="rId11"/>
            </p:custDataLst>
          </p:nvPr>
        </p:nvSpPr>
        <p:spPr>
          <a:xfrm>
            <a:off x="8471646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Longest movie identified by runtime field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0" name="Oval 6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9020747" y="1676552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4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1" name="Group 10"/>
          <p:cNvGrpSpPr/>
          <p:nvPr>
            <p:custDataLst>
              <p:tags r:id="rId13"/>
            </p:custDataLst>
          </p:nvPr>
        </p:nvGrpSpPr>
        <p:grpSpPr>
          <a:xfrm>
            <a:off x="7163977" y="3834942"/>
            <a:ext cx="2262054" cy="254634"/>
            <a:chOff x="7163516" y="3834942"/>
            <a:chExt cx="2262348" cy="254634"/>
          </a:xfrm>
        </p:grpSpPr>
        <p:sp>
          <p:nvSpPr>
            <p:cNvPr id="73" name="Rectangle 72"/>
            <p:cNvSpPr/>
            <p:nvPr>
              <p:custDataLst>
                <p:tags r:id="rId14"/>
              </p:custDataLst>
            </p:nvPr>
          </p:nvSpPr>
          <p:spPr>
            <a:xfrm>
              <a:off x="7163516" y="3908259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9" name="Oval 78"/>
            <p:cNvSpPr/>
            <p:nvPr>
              <p:custDataLst>
                <p:tags r:id="rId15"/>
              </p:custDataLst>
            </p:nvPr>
          </p:nvSpPr>
          <p:spPr>
            <a:xfrm>
              <a:off x="9171230" y="3834942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81" name="Text Placeholder 33"/>
          <p:cNvSpPr txBox="1"/>
          <p:nvPr>
            <p:custDataLst>
              <p:tags r:id="rId16"/>
            </p:custDataLst>
          </p:nvPr>
        </p:nvSpPr>
        <p:spPr>
          <a:xfrm>
            <a:off x="2973519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Top Indian actors frequently featured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2" name="Oval 81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3574689" y="4357683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5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4" name="Text Placeholder 33"/>
          <p:cNvSpPr txBox="1"/>
          <p:nvPr>
            <p:custDataLst>
              <p:tags r:id="rId18"/>
            </p:custDataLst>
          </p:nvPr>
        </p:nvSpPr>
        <p:spPr>
          <a:xfrm>
            <a:off x="5305254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Salman Khan appeared in multiple movies (last 10 years)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5" name="Oval 84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5882294" y="4356413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6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7" name="Text Placeholder 33"/>
          <p:cNvSpPr txBox="1"/>
          <p:nvPr>
            <p:custDataLst>
              <p:tags r:id="rId20"/>
            </p:custDataLst>
          </p:nvPr>
        </p:nvSpPr>
        <p:spPr>
          <a:xfrm>
            <a:off x="7370541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Genres: Drama, Comedy, International Movies dominate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8" name="Oval 87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7919642" y="4357048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7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0" name="Text Placeholder 33"/>
          <p:cNvSpPr txBox="1"/>
          <p:nvPr>
            <p:custDataLst>
              <p:tags r:id="rId22"/>
            </p:custDataLst>
          </p:nvPr>
        </p:nvSpPr>
        <p:spPr>
          <a:xfrm>
            <a:off x="9314926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Categorization: Good vs Bad (Violent content detection)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1" name="Oval 90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9957372" y="4356413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8</a:t>
            </a:r>
            <a:endParaRPr lang="en-AU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7" name="Group 6"/>
          <p:cNvGrpSpPr/>
          <p:nvPr>
            <p:custDataLst>
              <p:tags r:id="rId24"/>
            </p:custDataLst>
          </p:nvPr>
        </p:nvGrpSpPr>
        <p:grpSpPr>
          <a:xfrm>
            <a:off x="5029224" y="3227357"/>
            <a:ext cx="2262054" cy="254634"/>
            <a:chOff x="5028485" y="3227357"/>
            <a:chExt cx="2262348" cy="254634"/>
          </a:xfrm>
        </p:grpSpPr>
        <p:sp>
          <p:nvSpPr>
            <p:cNvPr id="51" name="Rectangle 50"/>
            <p:cNvSpPr/>
            <p:nvPr>
              <p:custDataLst>
                <p:tags r:id="rId25"/>
              </p:custDataLst>
            </p:nvPr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7" name="Oval 56"/>
            <p:cNvSpPr/>
            <p:nvPr>
              <p:custDataLst>
                <p:tags r:id="rId26"/>
              </p:custDataLst>
            </p:nvPr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" name="Group 9"/>
          <p:cNvGrpSpPr/>
          <p:nvPr>
            <p:custDataLst>
              <p:tags r:id="rId27"/>
            </p:custDataLst>
          </p:nvPr>
        </p:nvGrpSpPr>
        <p:grpSpPr>
          <a:xfrm>
            <a:off x="5029224" y="3834942"/>
            <a:ext cx="2262054" cy="254634"/>
            <a:chOff x="5028485" y="3834942"/>
            <a:chExt cx="2262348" cy="254634"/>
          </a:xfrm>
        </p:grpSpPr>
        <p:sp>
          <p:nvSpPr>
            <p:cNvPr id="72" name="Rectangle 71"/>
            <p:cNvSpPr/>
            <p:nvPr>
              <p:custDataLst>
                <p:tags r:id="rId28"/>
              </p:custDataLst>
            </p:nvPr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8" name="Oval 77"/>
            <p:cNvSpPr/>
            <p:nvPr>
              <p:custDataLst>
                <p:tags r:id="rId29"/>
              </p:custDataLst>
            </p:nvPr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" name="Group 4"/>
          <p:cNvGrpSpPr/>
          <p:nvPr>
            <p:custDataLst>
              <p:tags r:id="rId30"/>
            </p:custDataLst>
          </p:nvPr>
        </p:nvGrpSpPr>
        <p:grpSpPr>
          <a:xfrm>
            <a:off x="2973705" y="3227357"/>
            <a:ext cx="2182820" cy="254634"/>
            <a:chOff x="2972698" y="3227357"/>
            <a:chExt cx="2183104" cy="254634"/>
          </a:xfrm>
        </p:grpSpPr>
        <p:sp>
          <p:nvSpPr>
            <p:cNvPr id="54" name="Rectangle 53"/>
            <p:cNvSpPr/>
            <p:nvPr>
              <p:custDataLst>
                <p:tags r:id="rId31"/>
              </p:custDataLst>
            </p:nvPr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5" name="Oval 54"/>
            <p:cNvSpPr/>
            <p:nvPr>
              <p:custDataLst>
                <p:tags r:id="rId32"/>
              </p:custDataLst>
            </p:nvPr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" name="Group 1"/>
          <p:cNvGrpSpPr/>
          <p:nvPr>
            <p:custDataLst>
              <p:tags r:id="rId33"/>
            </p:custDataLst>
          </p:nvPr>
        </p:nvGrpSpPr>
        <p:grpSpPr>
          <a:xfrm>
            <a:off x="1394" y="3227357"/>
            <a:ext cx="3020378" cy="254634"/>
            <a:chOff x="0" y="3227357"/>
            <a:chExt cx="3020771" cy="254634"/>
          </a:xfrm>
        </p:grpSpPr>
        <p:sp>
          <p:nvSpPr>
            <p:cNvPr id="53" name="Rectangle 52"/>
            <p:cNvSpPr/>
            <p:nvPr>
              <p:custDataLst>
                <p:tags r:id="rId34"/>
              </p:custDataLst>
            </p:nvPr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6" name="Oval 55"/>
            <p:cNvSpPr/>
            <p:nvPr>
              <p:custDataLst>
                <p:tags r:id="rId35"/>
              </p:custDataLst>
            </p:nvPr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" name="Group 5"/>
          <p:cNvGrpSpPr/>
          <p:nvPr>
            <p:custDataLst>
              <p:tags r:id="rId36"/>
            </p:custDataLst>
          </p:nvPr>
        </p:nvGrpSpPr>
        <p:grpSpPr>
          <a:xfrm>
            <a:off x="2973705" y="3834942"/>
            <a:ext cx="2182820" cy="254634"/>
            <a:chOff x="2972698" y="3834942"/>
            <a:chExt cx="2183104" cy="254634"/>
          </a:xfrm>
        </p:grpSpPr>
        <p:sp>
          <p:nvSpPr>
            <p:cNvPr id="75" name="Rectangle 74"/>
            <p:cNvSpPr/>
            <p:nvPr>
              <p:custDataLst>
                <p:tags r:id="rId37"/>
              </p:custDataLst>
            </p:nvPr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6" name="Oval 75"/>
            <p:cNvSpPr/>
            <p:nvPr>
              <p:custDataLst>
                <p:tags r:id="rId38"/>
              </p:custDataLst>
            </p:nvPr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" name="Group 2"/>
          <p:cNvGrpSpPr/>
          <p:nvPr>
            <p:custDataLst>
              <p:tags r:id="rId39"/>
            </p:custDataLst>
          </p:nvPr>
        </p:nvGrpSpPr>
        <p:grpSpPr>
          <a:xfrm>
            <a:off x="1394" y="3834942"/>
            <a:ext cx="3020378" cy="254634"/>
            <a:chOff x="0" y="3834942"/>
            <a:chExt cx="3020771" cy="254634"/>
          </a:xfrm>
        </p:grpSpPr>
        <p:sp>
          <p:nvSpPr>
            <p:cNvPr id="74" name="Rectangle 73"/>
            <p:cNvSpPr/>
            <p:nvPr>
              <p:custDataLst>
                <p:tags r:id="rId40"/>
              </p:custDataLst>
            </p:nvPr>
          </p:nvSpPr>
          <p:spPr>
            <a:xfrm>
              <a:off x="0" y="3908259"/>
              <a:ext cx="2924175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7" name="Oval 76"/>
            <p:cNvSpPr/>
            <p:nvPr>
              <p:custDataLst>
                <p:tags r:id="rId41"/>
              </p:custDataLst>
            </p:nvPr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Key Insights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8" name="Oval 7"/>
          <p:cNvSpPr>
            <a:spLocks noChangeAspect="1"/>
          </p:cNvSpPr>
          <p:nvPr>
            <p:custDataLst>
              <p:tags r:id="rId42"/>
            </p:custDataLst>
          </p:nvPr>
        </p:nvSpPr>
        <p:spPr>
          <a:xfrm>
            <a:off x="1167404" y="4358953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5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" name="Text Placeholder 33"/>
          <p:cNvSpPr txBox="1"/>
          <p:nvPr>
            <p:custDataLst>
              <p:tags r:id="rId43"/>
            </p:custDataLst>
          </p:nvPr>
        </p:nvSpPr>
        <p:spPr>
          <a:xfrm>
            <a:off x="599254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Recent years = steady content growth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bldLvl="0" animBg="1"/>
      <p:bldP spid="63" grpId="0"/>
      <p:bldP spid="64" grpId="0" bldLvl="0" animBg="1"/>
      <p:bldP spid="66" grpId="0"/>
      <p:bldP spid="67" grpId="0" bldLvl="0" animBg="1"/>
      <p:bldP spid="69" grpId="0"/>
      <p:bldP spid="70" grpId="0" bldLvl="0" animBg="1"/>
      <p:bldP spid="81" grpId="0"/>
      <p:bldP spid="82" grpId="0" bldLvl="0" animBg="1"/>
      <p:bldP spid="84" grpId="0"/>
      <p:bldP spid="85" grpId="0" bldLvl="0" animBg="1"/>
      <p:bldP spid="87" grpId="0"/>
      <p:bldP spid="88" grpId="0" bldLvl="0" animBg="1"/>
      <p:bldP spid="90" grpId="0"/>
      <p:bldP spid="91" grpId="0" bldLvl="0" animBg="1"/>
      <p:bldP spid="8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2633481" y="11219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2"/>
          <a:srcRect l="22115" t="24565" r="17177" b="7759"/>
          <a:stretch>
            <a:fillRect/>
          </a:stretch>
        </p:blipFill>
        <p:spPr>
          <a:xfrm>
            <a:off x="532130" y="3290570"/>
            <a:ext cx="5197475" cy="3259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0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0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1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2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3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7.xml><?xml version="1.0" encoding="utf-8"?>
<p:tagLst xmlns:p="http://schemas.openxmlformats.org/presentationml/2006/main">
  <p:tag name="SELECTED" val="True"/>
</p:tagLst>
</file>

<file path=ppt/tags/tag138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39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40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1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2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3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4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45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46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47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48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49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50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1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2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3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4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5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6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7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8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59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60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1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2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3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4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5.xml><?xml version="1.0" encoding="utf-8"?>
<p:tagLst xmlns:p="http://schemas.openxmlformats.org/presentationml/2006/main">
  <p:tag name="KSO_WM_DIAGRAM_VIRTUALLY_FRAME" val="{&quot;height&quot;:378.55661417322835,&quot;left&quot;:35.13283464566929,&quot;top&quot;:107.66574803149607,&quot;width&quot;:535.1581102362204}"/>
</p:tagLst>
</file>

<file path=ppt/tags/tag16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6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6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6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7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7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8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9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0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0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1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12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13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14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215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ags/tag216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1"/>
</p:tagLst>
</file>

<file path=ppt/tags/tag217.xml><?xml version="1.0" encoding="utf-8"?>
<p:tagLst xmlns:p="http://schemas.openxmlformats.org/presentationml/2006/main">
  <p:tag name="ISPRING_PRESENTATION_TITLE" val="PowerPoint 演示文稿"/>
</p:tagLst>
</file>

<file path=ppt/tags/tag2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3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4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5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6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7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9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8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2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83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84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85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86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ags/tag87.xml><?xml version="1.0" encoding="utf-8"?>
<p:tagLst xmlns:p="http://schemas.openxmlformats.org/presentationml/2006/main">
  <p:tag name="MH" val="20161022192725"/>
  <p:tag name="MH_LIBRARY" val="GRAPHIC"/>
  <p:tag name="MH_TYPE" val="Other"/>
  <p:tag name="MH_ORDER" val="6"/>
</p:tagLst>
</file>

<file path=ppt/tags/tag88.xml><?xml version="1.0" encoding="utf-8"?>
<p:tagLst xmlns:p="http://schemas.openxmlformats.org/presentationml/2006/main">
  <p:tag name="MH" val="20161022192725"/>
  <p:tag name="MH_LIBRARY" val="GRAPHIC"/>
  <p:tag name="MH_TYPE" val="Other"/>
  <p:tag name="MH_ORDER" val="7"/>
</p:tagLst>
</file>

<file path=ppt/tags/tag89.xml><?xml version="1.0" encoding="utf-8"?>
<p:tagLst xmlns:p="http://schemas.openxmlformats.org/presentationml/2006/main">
  <p:tag name="MH" val="20161022192725"/>
  <p:tag name="MH_LIBRARY" val="GRAPHIC"/>
  <p:tag name="MH_TYPE" val="Other"/>
  <p:tag name="MH_ORDER" val="8"/>
</p:tagLst>
</file>

<file path=ppt/tags/tag9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90.xml><?xml version="1.0" encoding="utf-8"?>
<p:tagLst xmlns:p="http://schemas.openxmlformats.org/presentationml/2006/main">
  <p:tag name="MH" val="20161022192725"/>
  <p:tag name="MH_LIBRARY" val="GRAPHIC"/>
  <p:tag name="MH_TYPE" val="Other"/>
  <p:tag name="MH_ORDER" val="9"/>
</p:tagLst>
</file>

<file path=ppt/tags/tag91.xml><?xml version="1.0" encoding="utf-8"?>
<p:tagLst xmlns:p="http://schemas.openxmlformats.org/presentationml/2006/main">
  <p:tag name="MH" val="20161022192725"/>
  <p:tag name="MH_LIBRARY" val="GRAPHIC"/>
  <p:tag name="MH_TYPE" val="Other"/>
  <p:tag name="MH_ORDER" val="10"/>
</p:tagLst>
</file>

<file path=ppt/tags/tag92.xml><?xml version="1.0" encoding="utf-8"?>
<p:tagLst xmlns:p="http://schemas.openxmlformats.org/presentationml/2006/main">
  <p:tag name="MH" val="20161022192725"/>
  <p:tag name="MH_LIBRARY" val="GRAPHIC"/>
  <p:tag name="MH_TYPE" val="Other"/>
  <p:tag name="MH_ORDER" val="11"/>
</p:tagLst>
</file>

<file path=ppt/tags/tag93.xml><?xml version="1.0" encoding="utf-8"?>
<p:tagLst xmlns:p="http://schemas.openxmlformats.org/presentationml/2006/main">
  <p:tag name="MH" val="20161022192725"/>
  <p:tag name="MH_LIBRARY" val="GRAPHIC"/>
  <p:tag name="MH_TYPE" val="Other"/>
  <p:tag name="MH_ORDER" val="12"/>
</p:tagLst>
</file>

<file path=ppt/tags/tag9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heme/theme1.xml><?xml version="1.0" encoding="utf-8"?>
<a:theme xmlns:a="http://schemas.openxmlformats.org/drawingml/2006/main" name="Office Theme">
  <a:themeElements>
    <a:clrScheme name="自定义 23">
      <a:dk1>
        <a:srgbClr val="000000"/>
      </a:dk1>
      <a:lt1>
        <a:srgbClr val="FFFFFF"/>
      </a:lt1>
      <a:dk2>
        <a:srgbClr val="A1938B"/>
      </a:dk2>
      <a:lt2>
        <a:srgbClr val="F0F0F0"/>
      </a:lt2>
      <a:accent1>
        <a:srgbClr val="AC0000"/>
      </a:accent1>
      <a:accent2>
        <a:srgbClr val="B60000"/>
      </a:accent2>
      <a:accent3>
        <a:srgbClr val="960000"/>
      </a:accent3>
      <a:accent4>
        <a:srgbClr val="A1938B"/>
      </a:accent4>
      <a:accent5>
        <a:srgbClr val="AC0000"/>
      </a:accent5>
      <a:accent6>
        <a:srgbClr val="810000"/>
      </a:accent6>
      <a:hlink>
        <a:srgbClr val="A1938B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思源黑体" panose="020B0400000000000000" pitchFamily="34" charset="-122"/>
            <a:ea typeface="思源黑体" panose="020B04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2549</Words>
  <Application>WPS Presentation</Application>
  <PresentationFormat>宽屏</PresentationFormat>
  <Paragraphs>242</Paragraphs>
  <Slides>13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思源黑体</vt:lpstr>
      <vt:lpstr>SimHei</vt:lpstr>
      <vt:lpstr>Calibri</vt:lpstr>
      <vt:lpstr>Neris Thin</vt:lpstr>
      <vt:lpstr>等线</vt:lpstr>
      <vt:lpstr>Segoe Print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98</cp:revision>
  <dcterms:created xsi:type="dcterms:W3CDTF">2019-07-11T04:52:00Z</dcterms:created>
  <dcterms:modified xsi:type="dcterms:W3CDTF">2025-09-30T05:04:01Z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185F13377FC2412590FBB79852532AC3_13</vt:lpwstr>
  </property>
</Properties>
</file>